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92" r:id="rId5"/>
  </p:sldMasterIdLst>
  <p:notesMasterIdLst>
    <p:notesMasterId r:id="rId55"/>
  </p:notesMasterIdLst>
  <p:sldIdLst>
    <p:sldId id="256" r:id="rId6"/>
    <p:sldId id="257" r:id="rId7"/>
    <p:sldId id="260" r:id="rId8"/>
    <p:sldId id="261" r:id="rId9"/>
    <p:sldId id="331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263" r:id="rId21"/>
    <p:sldId id="348" r:id="rId22"/>
    <p:sldId id="314" r:id="rId23"/>
    <p:sldId id="315" r:id="rId24"/>
    <p:sldId id="316" r:id="rId25"/>
    <p:sldId id="317" r:id="rId26"/>
    <p:sldId id="318" r:id="rId27"/>
    <p:sldId id="319" r:id="rId28"/>
    <p:sldId id="321" r:id="rId29"/>
    <p:sldId id="322" r:id="rId30"/>
    <p:sldId id="323" r:id="rId31"/>
    <p:sldId id="324" r:id="rId32"/>
    <p:sldId id="325" r:id="rId33"/>
    <p:sldId id="326" r:id="rId34"/>
    <p:sldId id="327" r:id="rId35"/>
    <p:sldId id="328" r:id="rId36"/>
    <p:sldId id="329" r:id="rId37"/>
    <p:sldId id="330" r:id="rId38"/>
    <p:sldId id="347" r:id="rId39"/>
    <p:sldId id="332" r:id="rId40"/>
    <p:sldId id="333" r:id="rId41"/>
    <p:sldId id="334" r:id="rId42"/>
    <p:sldId id="335" r:id="rId43"/>
    <p:sldId id="336" r:id="rId44"/>
    <p:sldId id="337" r:id="rId45"/>
    <p:sldId id="339" r:id="rId46"/>
    <p:sldId id="340" r:id="rId47"/>
    <p:sldId id="341" r:id="rId48"/>
    <p:sldId id="342" r:id="rId49"/>
    <p:sldId id="343" r:id="rId50"/>
    <p:sldId id="344" r:id="rId51"/>
    <p:sldId id="345" r:id="rId52"/>
    <p:sldId id="349" r:id="rId53"/>
    <p:sldId id="346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65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5033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205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commentAuthors" Target="commentAuthor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presProps" Target="presProp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D246DE-9218-EA47-AD2D-1037CC9094E4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D9D41C-8A43-0F4C-A90E-41CE6A07FF11}">
      <dgm:prSet phldrT="[Text]"/>
      <dgm:spPr/>
      <dgm:t>
        <a:bodyPr/>
        <a:lstStyle/>
        <a:p>
          <a:r>
            <a:rPr lang="en-US" dirty="0"/>
            <a:t>True ASDS</a:t>
          </a:r>
        </a:p>
      </dgm:t>
    </dgm:pt>
    <dgm:pt modelId="{7637F0CF-57B3-0E45-8F4D-B472EFC10D58}" type="parTrans" cxnId="{04832624-0679-3E40-9F84-FF3692628478}">
      <dgm:prSet/>
      <dgm:spPr/>
      <dgm:t>
        <a:bodyPr/>
        <a:lstStyle/>
        <a:p>
          <a:endParaRPr lang="en-US"/>
        </a:p>
      </dgm:t>
    </dgm:pt>
    <dgm:pt modelId="{AEE0F6AD-A37F-FE42-9148-27B676625149}" type="sibTrans" cxnId="{04832624-0679-3E40-9F84-FF3692628478}">
      <dgm:prSet/>
      <dgm:spPr/>
      <dgm:t>
        <a:bodyPr/>
        <a:lstStyle/>
        <a:p>
          <a:endParaRPr lang="en-US"/>
        </a:p>
      </dgm:t>
    </dgm:pt>
    <dgm:pt modelId="{F0767896-E09D-724E-9811-EB31D0010E7E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None None</a:t>
          </a:r>
        </a:p>
      </dgm:t>
    </dgm:pt>
    <dgm:pt modelId="{90B83295-9D66-7443-83CD-29B9483CE3C2}" type="parTrans" cxnId="{2B7D9633-8A64-B64D-9B32-8BFBD9FDDBD4}">
      <dgm:prSet/>
      <dgm:spPr/>
      <dgm:t>
        <a:bodyPr/>
        <a:lstStyle/>
        <a:p>
          <a:endParaRPr lang="en-US"/>
        </a:p>
      </dgm:t>
    </dgm:pt>
    <dgm:pt modelId="{4DFF18F2-DD55-6346-9B31-3A663F2985EC}" type="sibTrans" cxnId="{2B7D9633-8A64-B64D-9B32-8BFBD9FDDBD4}">
      <dgm:prSet/>
      <dgm:spPr/>
      <dgm:t>
        <a:bodyPr/>
        <a:lstStyle/>
        <a:p>
          <a:endParaRPr lang="en-US"/>
        </a:p>
      </dgm:t>
    </dgm:pt>
    <dgm:pt modelId="{77C1EFC0-1BCC-1D49-BA0B-BF9A655213C4}">
      <dgm:prSet phldrT="[Text]"/>
      <dgm:spPr/>
      <dgm:t>
        <a:bodyPr/>
        <a:lstStyle/>
        <a:p>
          <a:r>
            <a:rPr lang="en-US" dirty="0"/>
            <a:t>True RTLS</a:t>
          </a:r>
        </a:p>
      </dgm:t>
    </dgm:pt>
    <dgm:pt modelId="{CC55B562-D457-4D47-AFB3-50E63DA23206}" type="parTrans" cxnId="{ADEB3268-0083-8A40-9B2F-36ED1E25A530}">
      <dgm:prSet/>
      <dgm:spPr/>
      <dgm:t>
        <a:bodyPr/>
        <a:lstStyle/>
        <a:p>
          <a:endParaRPr lang="en-US"/>
        </a:p>
      </dgm:t>
    </dgm:pt>
    <dgm:pt modelId="{DDB61FEF-C783-EF4B-9A37-1B0374C56ACE}" type="sibTrans" cxnId="{ADEB3268-0083-8A40-9B2F-36ED1E25A530}">
      <dgm:prSet/>
      <dgm:spPr/>
      <dgm:t>
        <a:bodyPr/>
        <a:lstStyle/>
        <a:p>
          <a:endParaRPr lang="en-US"/>
        </a:p>
      </dgm:t>
    </dgm:pt>
    <dgm:pt modelId="{1F187185-378E-9242-AFB3-0AE9EC033F12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False ASDS</a:t>
          </a:r>
        </a:p>
      </dgm:t>
    </dgm:pt>
    <dgm:pt modelId="{C4DE1B88-5CAB-9B4E-84E6-89A9FD6D7E1C}" type="parTrans" cxnId="{0E554C88-91C9-BD40-BD7C-F0CD25DE7E0B}">
      <dgm:prSet/>
      <dgm:spPr/>
      <dgm:t>
        <a:bodyPr/>
        <a:lstStyle/>
        <a:p>
          <a:endParaRPr lang="en-US"/>
        </a:p>
      </dgm:t>
    </dgm:pt>
    <dgm:pt modelId="{F9A2F905-08DA-7845-8505-501F91155889}" type="sibTrans" cxnId="{0E554C88-91C9-BD40-BD7C-F0CD25DE7E0B}">
      <dgm:prSet/>
      <dgm:spPr/>
      <dgm:t>
        <a:bodyPr/>
        <a:lstStyle/>
        <a:p>
          <a:endParaRPr lang="en-US"/>
        </a:p>
      </dgm:t>
    </dgm:pt>
    <dgm:pt modelId="{C29E89F7-0C52-8849-A353-DA915021CC99}">
      <dgm:prSet phldrT="[Text]"/>
      <dgm:spPr/>
      <dgm:t>
        <a:bodyPr/>
        <a:lstStyle/>
        <a:p>
          <a:r>
            <a:rPr lang="en-US" dirty="0"/>
            <a:t>True Ocean</a:t>
          </a:r>
        </a:p>
      </dgm:t>
    </dgm:pt>
    <dgm:pt modelId="{BE26F5C3-1D6A-8945-B3C6-9EE6B72604D1}" type="parTrans" cxnId="{B3208F97-41C3-C741-8790-E005650C8047}">
      <dgm:prSet/>
      <dgm:spPr/>
      <dgm:t>
        <a:bodyPr/>
        <a:lstStyle/>
        <a:p>
          <a:endParaRPr lang="en-US"/>
        </a:p>
      </dgm:t>
    </dgm:pt>
    <dgm:pt modelId="{E168E74A-9520-FA40-95FB-6DE950DB41F8}" type="sibTrans" cxnId="{B3208F97-41C3-C741-8790-E005650C8047}">
      <dgm:prSet/>
      <dgm:spPr/>
      <dgm:t>
        <a:bodyPr/>
        <a:lstStyle/>
        <a:p>
          <a:endParaRPr lang="en-US"/>
        </a:p>
      </dgm:t>
    </dgm:pt>
    <dgm:pt modelId="{0D17B209-2EE6-2544-9143-CC6537530A9F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False Ocean</a:t>
          </a:r>
        </a:p>
      </dgm:t>
    </dgm:pt>
    <dgm:pt modelId="{8AACF524-7455-DB4A-99C2-3166EE3FC363}" type="parTrans" cxnId="{70A6817A-8FCF-2142-8E02-73AA2F1D3FAB}">
      <dgm:prSet/>
      <dgm:spPr/>
      <dgm:t>
        <a:bodyPr/>
        <a:lstStyle/>
        <a:p>
          <a:endParaRPr lang="en-US"/>
        </a:p>
      </dgm:t>
    </dgm:pt>
    <dgm:pt modelId="{47641F6D-7495-2245-AEE9-6276B74F18FD}" type="sibTrans" cxnId="{70A6817A-8FCF-2142-8E02-73AA2F1D3FAB}">
      <dgm:prSet/>
      <dgm:spPr/>
      <dgm:t>
        <a:bodyPr/>
        <a:lstStyle/>
        <a:p>
          <a:endParaRPr lang="en-US"/>
        </a:p>
      </dgm:t>
    </dgm:pt>
    <dgm:pt modelId="{DD4AC00C-587E-014A-B18A-134E63497956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None ASDS</a:t>
          </a:r>
        </a:p>
      </dgm:t>
    </dgm:pt>
    <dgm:pt modelId="{129B145B-BF89-4B4E-B0EA-0A65FE2F2214}" type="parTrans" cxnId="{C100A88C-A0E3-304E-A9C5-859C1BC940EA}">
      <dgm:prSet/>
      <dgm:spPr/>
      <dgm:t>
        <a:bodyPr/>
        <a:lstStyle/>
        <a:p>
          <a:endParaRPr lang="en-US"/>
        </a:p>
      </dgm:t>
    </dgm:pt>
    <dgm:pt modelId="{52BA0D8B-4B9B-274D-ACB1-34636B46DF6E}" type="sibTrans" cxnId="{C100A88C-A0E3-304E-A9C5-859C1BC940EA}">
      <dgm:prSet/>
      <dgm:spPr/>
      <dgm:t>
        <a:bodyPr/>
        <a:lstStyle/>
        <a:p>
          <a:endParaRPr lang="en-US"/>
        </a:p>
      </dgm:t>
    </dgm:pt>
    <dgm:pt modelId="{E2B35563-8FFE-694B-A2D1-DCCFF1AE179F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False RTLS</a:t>
          </a:r>
        </a:p>
      </dgm:t>
    </dgm:pt>
    <dgm:pt modelId="{917D49B5-B940-8C40-9507-F4A8EE06C00F}" type="parTrans" cxnId="{F4354CC7-424B-774A-85B3-6B3129E9B4C8}">
      <dgm:prSet/>
      <dgm:spPr/>
      <dgm:t>
        <a:bodyPr/>
        <a:lstStyle/>
        <a:p>
          <a:endParaRPr lang="en-US"/>
        </a:p>
      </dgm:t>
    </dgm:pt>
    <dgm:pt modelId="{F478B93B-673D-224B-825B-F54819CF3EB5}" type="sibTrans" cxnId="{F4354CC7-424B-774A-85B3-6B3129E9B4C8}">
      <dgm:prSet/>
      <dgm:spPr/>
      <dgm:t>
        <a:bodyPr/>
        <a:lstStyle/>
        <a:p>
          <a:endParaRPr lang="en-US"/>
        </a:p>
      </dgm:t>
    </dgm:pt>
    <dgm:pt modelId="{75DB5A75-17E1-A342-86DB-2E1E5AB72CD8}" type="pres">
      <dgm:prSet presAssocID="{E4D246DE-9218-EA47-AD2D-1037CC9094E4}" presName="diagram" presStyleCnt="0">
        <dgm:presLayoutVars>
          <dgm:dir/>
          <dgm:resizeHandles val="exact"/>
        </dgm:presLayoutVars>
      </dgm:prSet>
      <dgm:spPr/>
    </dgm:pt>
    <dgm:pt modelId="{5A29F3B3-A96D-D34A-AD97-A6129AAB5D99}" type="pres">
      <dgm:prSet presAssocID="{09D9D41C-8A43-0F4C-A90E-41CE6A07FF11}" presName="node" presStyleLbl="node1" presStyleIdx="0" presStyleCnt="8">
        <dgm:presLayoutVars>
          <dgm:bulletEnabled val="1"/>
        </dgm:presLayoutVars>
      </dgm:prSet>
      <dgm:spPr/>
    </dgm:pt>
    <dgm:pt modelId="{DE11B4F1-44CB-E745-8090-229BA87E0D7C}" type="pres">
      <dgm:prSet presAssocID="{AEE0F6AD-A37F-FE42-9148-27B676625149}" presName="sibTrans" presStyleCnt="0"/>
      <dgm:spPr/>
    </dgm:pt>
    <dgm:pt modelId="{F0423D45-8ABA-B748-80EB-5CE46BDB6B9B}" type="pres">
      <dgm:prSet presAssocID="{F0767896-E09D-724E-9811-EB31D0010E7E}" presName="node" presStyleLbl="node1" presStyleIdx="1" presStyleCnt="8">
        <dgm:presLayoutVars>
          <dgm:bulletEnabled val="1"/>
        </dgm:presLayoutVars>
      </dgm:prSet>
      <dgm:spPr/>
    </dgm:pt>
    <dgm:pt modelId="{8FFE64D8-C46B-CB40-B9D7-6BD33DCD0904}" type="pres">
      <dgm:prSet presAssocID="{4DFF18F2-DD55-6346-9B31-3A663F2985EC}" presName="sibTrans" presStyleCnt="0"/>
      <dgm:spPr/>
    </dgm:pt>
    <dgm:pt modelId="{6F8C909F-5CB9-8D46-AFEB-8443A9A125F3}" type="pres">
      <dgm:prSet presAssocID="{77C1EFC0-1BCC-1D49-BA0B-BF9A655213C4}" presName="node" presStyleLbl="node1" presStyleIdx="2" presStyleCnt="8">
        <dgm:presLayoutVars>
          <dgm:bulletEnabled val="1"/>
        </dgm:presLayoutVars>
      </dgm:prSet>
      <dgm:spPr/>
    </dgm:pt>
    <dgm:pt modelId="{E7B99279-2109-C741-BDCD-23881A6AB7D6}" type="pres">
      <dgm:prSet presAssocID="{DDB61FEF-C783-EF4B-9A37-1B0374C56ACE}" presName="sibTrans" presStyleCnt="0"/>
      <dgm:spPr/>
    </dgm:pt>
    <dgm:pt modelId="{CD52C206-6A2F-8E48-B013-2EA881454D4D}" type="pres">
      <dgm:prSet presAssocID="{1F187185-378E-9242-AFB3-0AE9EC033F12}" presName="node" presStyleLbl="node1" presStyleIdx="3" presStyleCnt="8">
        <dgm:presLayoutVars>
          <dgm:bulletEnabled val="1"/>
        </dgm:presLayoutVars>
      </dgm:prSet>
      <dgm:spPr/>
    </dgm:pt>
    <dgm:pt modelId="{66A3F6CA-891D-904E-92E5-B42242AA69A3}" type="pres">
      <dgm:prSet presAssocID="{F9A2F905-08DA-7845-8505-501F91155889}" presName="sibTrans" presStyleCnt="0"/>
      <dgm:spPr/>
    </dgm:pt>
    <dgm:pt modelId="{6F6211B7-0D7B-734F-BE27-85BF6F62C3CE}" type="pres">
      <dgm:prSet presAssocID="{C29E89F7-0C52-8849-A353-DA915021CC99}" presName="node" presStyleLbl="node1" presStyleIdx="4" presStyleCnt="8">
        <dgm:presLayoutVars>
          <dgm:bulletEnabled val="1"/>
        </dgm:presLayoutVars>
      </dgm:prSet>
      <dgm:spPr/>
    </dgm:pt>
    <dgm:pt modelId="{755D5DD1-4D9D-BA48-9442-06F91F7F3EA3}" type="pres">
      <dgm:prSet presAssocID="{E168E74A-9520-FA40-95FB-6DE950DB41F8}" presName="sibTrans" presStyleCnt="0"/>
      <dgm:spPr/>
    </dgm:pt>
    <dgm:pt modelId="{FD80E276-CAB2-2E48-88F2-B3705B7DD7E1}" type="pres">
      <dgm:prSet presAssocID="{0D17B209-2EE6-2544-9143-CC6537530A9F}" presName="node" presStyleLbl="node1" presStyleIdx="5" presStyleCnt="8">
        <dgm:presLayoutVars>
          <dgm:bulletEnabled val="1"/>
        </dgm:presLayoutVars>
      </dgm:prSet>
      <dgm:spPr/>
    </dgm:pt>
    <dgm:pt modelId="{AD734F03-D356-844B-B428-2D5482838684}" type="pres">
      <dgm:prSet presAssocID="{47641F6D-7495-2245-AEE9-6276B74F18FD}" presName="sibTrans" presStyleCnt="0"/>
      <dgm:spPr/>
    </dgm:pt>
    <dgm:pt modelId="{49CA5AF2-9CA4-A84C-90D1-C8847D6FE99D}" type="pres">
      <dgm:prSet presAssocID="{DD4AC00C-587E-014A-B18A-134E63497956}" presName="node" presStyleLbl="node1" presStyleIdx="6" presStyleCnt="8">
        <dgm:presLayoutVars>
          <dgm:bulletEnabled val="1"/>
        </dgm:presLayoutVars>
      </dgm:prSet>
      <dgm:spPr/>
    </dgm:pt>
    <dgm:pt modelId="{962E9E2E-5689-504A-83FC-C81FD2B56AA5}" type="pres">
      <dgm:prSet presAssocID="{52BA0D8B-4B9B-274D-ACB1-34636B46DF6E}" presName="sibTrans" presStyleCnt="0"/>
      <dgm:spPr/>
    </dgm:pt>
    <dgm:pt modelId="{241F2A82-144A-AC4A-9F1F-75B8BC2CBEFC}" type="pres">
      <dgm:prSet presAssocID="{E2B35563-8FFE-694B-A2D1-DCCFF1AE179F}" presName="node" presStyleLbl="node1" presStyleIdx="7" presStyleCnt="8">
        <dgm:presLayoutVars>
          <dgm:bulletEnabled val="1"/>
        </dgm:presLayoutVars>
      </dgm:prSet>
      <dgm:spPr/>
    </dgm:pt>
  </dgm:ptLst>
  <dgm:cxnLst>
    <dgm:cxn modelId="{273E3D0C-A383-BD49-B7E5-F97E0992991B}" type="presOf" srcId="{77C1EFC0-1BCC-1D49-BA0B-BF9A655213C4}" destId="{6F8C909F-5CB9-8D46-AFEB-8443A9A125F3}" srcOrd="0" destOrd="0" presId="urn:microsoft.com/office/officeart/2005/8/layout/default"/>
    <dgm:cxn modelId="{04832624-0679-3E40-9F84-FF3692628478}" srcId="{E4D246DE-9218-EA47-AD2D-1037CC9094E4}" destId="{09D9D41C-8A43-0F4C-A90E-41CE6A07FF11}" srcOrd="0" destOrd="0" parTransId="{7637F0CF-57B3-0E45-8F4D-B472EFC10D58}" sibTransId="{AEE0F6AD-A37F-FE42-9148-27B676625149}"/>
    <dgm:cxn modelId="{2B7D9633-8A64-B64D-9B32-8BFBD9FDDBD4}" srcId="{E4D246DE-9218-EA47-AD2D-1037CC9094E4}" destId="{F0767896-E09D-724E-9811-EB31D0010E7E}" srcOrd="1" destOrd="0" parTransId="{90B83295-9D66-7443-83CD-29B9483CE3C2}" sibTransId="{4DFF18F2-DD55-6346-9B31-3A663F2985EC}"/>
    <dgm:cxn modelId="{A4E1BD5D-4317-ED46-A3F8-2ECD47EC7BFC}" type="presOf" srcId="{09D9D41C-8A43-0F4C-A90E-41CE6A07FF11}" destId="{5A29F3B3-A96D-D34A-AD97-A6129AAB5D99}" srcOrd="0" destOrd="0" presId="urn:microsoft.com/office/officeart/2005/8/layout/default"/>
    <dgm:cxn modelId="{ADEB3268-0083-8A40-9B2F-36ED1E25A530}" srcId="{E4D246DE-9218-EA47-AD2D-1037CC9094E4}" destId="{77C1EFC0-1BCC-1D49-BA0B-BF9A655213C4}" srcOrd="2" destOrd="0" parTransId="{CC55B562-D457-4D47-AFB3-50E63DA23206}" sibTransId="{DDB61FEF-C783-EF4B-9A37-1B0374C56ACE}"/>
    <dgm:cxn modelId="{6FA44D76-1D72-9F41-8A4D-05EAC8899F72}" type="presOf" srcId="{DD4AC00C-587E-014A-B18A-134E63497956}" destId="{49CA5AF2-9CA4-A84C-90D1-C8847D6FE99D}" srcOrd="0" destOrd="0" presId="urn:microsoft.com/office/officeart/2005/8/layout/default"/>
    <dgm:cxn modelId="{70A6817A-8FCF-2142-8E02-73AA2F1D3FAB}" srcId="{E4D246DE-9218-EA47-AD2D-1037CC9094E4}" destId="{0D17B209-2EE6-2544-9143-CC6537530A9F}" srcOrd="5" destOrd="0" parTransId="{8AACF524-7455-DB4A-99C2-3166EE3FC363}" sibTransId="{47641F6D-7495-2245-AEE9-6276B74F18FD}"/>
    <dgm:cxn modelId="{0E554C88-91C9-BD40-BD7C-F0CD25DE7E0B}" srcId="{E4D246DE-9218-EA47-AD2D-1037CC9094E4}" destId="{1F187185-378E-9242-AFB3-0AE9EC033F12}" srcOrd="3" destOrd="0" parTransId="{C4DE1B88-5CAB-9B4E-84E6-89A9FD6D7E1C}" sibTransId="{F9A2F905-08DA-7845-8505-501F91155889}"/>
    <dgm:cxn modelId="{C100A88C-A0E3-304E-A9C5-859C1BC940EA}" srcId="{E4D246DE-9218-EA47-AD2D-1037CC9094E4}" destId="{DD4AC00C-587E-014A-B18A-134E63497956}" srcOrd="6" destOrd="0" parTransId="{129B145B-BF89-4B4E-B0EA-0A65FE2F2214}" sibTransId="{52BA0D8B-4B9B-274D-ACB1-34636B46DF6E}"/>
    <dgm:cxn modelId="{3EED358D-869D-744C-B073-77A5A2E1C32F}" type="presOf" srcId="{0D17B209-2EE6-2544-9143-CC6537530A9F}" destId="{FD80E276-CAB2-2E48-88F2-B3705B7DD7E1}" srcOrd="0" destOrd="0" presId="urn:microsoft.com/office/officeart/2005/8/layout/default"/>
    <dgm:cxn modelId="{B3208F97-41C3-C741-8790-E005650C8047}" srcId="{E4D246DE-9218-EA47-AD2D-1037CC9094E4}" destId="{C29E89F7-0C52-8849-A353-DA915021CC99}" srcOrd="4" destOrd="0" parTransId="{BE26F5C3-1D6A-8945-B3C6-9EE6B72604D1}" sibTransId="{E168E74A-9520-FA40-95FB-6DE950DB41F8}"/>
    <dgm:cxn modelId="{E9AADBA1-BFAB-6343-BF35-8E6E25469F65}" type="presOf" srcId="{E4D246DE-9218-EA47-AD2D-1037CC9094E4}" destId="{75DB5A75-17E1-A342-86DB-2E1E5AB72CD8}" srcOrd="0" destOrd="0" presId="urn:microsoft.com/office/officeart/2005/8/layout/default"/>
    <dgm:cxn modelId="{A939FEAB-57CC-774B-9325-8E75F4083737}" type="presOf" srcId="{E2B35563-8FFE-694B-A2D1-DCCFF1AE179F}" destId="{241F2A82-144A-AC4A-9F1F-75B8BC2CBEFC}" srcOrd="0" destOrd="0" presId="urn:microsoft.com/office/officeart/2005/8/layout/default"/>
    <dgm:cxn modelId="{AA68C0C2-427D-824D-A97A-AEC35D0FF877}" type="presOf" srcId="{C29E89F7-0C52-8849-A353-DA915021CC99}" destId="{6F6211B7-0D7B-734F-BE27-85BF6F62C3CE}" srcOrd="0" destOrd="0" presId="urn:microsoft.com/office/officeart/2005/8/layout/default"/>
    <dgm:cxn modelId="{F4354CC7-424B-774A-85B3-6B3129E9B4C8}" srcId="{E4D246DE-9218-EA47-AD2D-1037CC9094E4}" destId="{E2B35563-8FFE-694B-A2D1-DCCFF1AE179F}" srcOrd="7" destOrd="0" parTransId="{917D49B5-B940-8C40-9507-F4A8EE06C00F}" sibTransId="{F478B93B-673D-224B-825B-F54819CF3EB5}"/>
    <dgm:cxn modelId="{8BE92DCC-D417-DF43-AADF-9A98E2A5DD2C}" type="presOf" srcId="{1F187185-378E-9242-AFB3-0AE9EC033F12}" destId="{CD52C206-6A2F-8E48-B013-2EA881454D4D}" srcOrd="0" destOrd="0" presId="urn:microsoft.com/office/officeart/2005/8/layout/default"/>
    <dgm:cxn modelId="{42F38DE3-2973-2C40-A0A5-8F7C9D5E86AD}" type="presOf" srcId="{F0767896-E09D-724E-9811-EB31D0010E7E}" destId="{F0423D45-8ABA-B748-80EB-5CE46BDB6B9B}" srcOrd="0" destOrd="0" presId="urn:microsoft.com/office/officeart/2005/8/layout/default"/>
    <dgm:cxn modelId="{1B21DB46-4836-9245-B449-DDA8BEA82D61}" type="presParOf" srcId="{75DB5A75-17E1-A342-86DB-2E1E5AB72CD8}" destId="{5A29F3B3-A96D-D34A-AD97-A6129AAB5D99}" srcOrd="0" destOrd="0" presId="urn:microsoft.com/office/officeart/2005/8/layout/default"/>
    <dgm:cxn modelId="{E8AF9379-BC58-B04D-9680-4BA5B043AF9C}" type="presParOf" srcId="{75DB5A75-17E1-A342-86DB-2E1E5AB72CD8}" destId="{DE11B4F1-44CB-E745-8090-229BA87E0D7C}" srcOrd="1" destOrd="0" presId="urn:microsoft.com/office/officeart/2005/8/layout/default"/>
    <dgm:cxn modelId="{75481E68-E384-C944-B8A6-08397EE865C7}" type="presParOf" srcId="{75DB5A75-17E1-A342-86DB-2E1E5AB72CD8}" destId="{F0423D45-8ABA-B748-80EB-5CE46BDB6B9B}" srcOrd="2" destOrd="0" presId="urn:microsoft.com/office/officeart/2005/8/layout/default"/>
    <dgm:cxn modelId="{A2E06DFB-CC37-714F-BC8F-B3B78C322782}" type="presParOf" srcId="{75DB5A75-17E1-A342-86DB-2E1E5AB72CD8}" destId="{8FFE64D8-C46B-CB40-B9D7-6BD33DCD0904}" srcOrd="3" destOrd="0" presId="urn:microsoft.com/office/officeart/2005/8/layout/default"/>
    <dgm:cxn modelId="{FAD213B7-11BE-EC4F-BA55-1C1D8CFA15E3}" type="presParOf" srcId="{75DB5A75-17E1-A342-86DB-2E1E5AB72CD8}" destId="{6F8C909F-5CB9-8D46-AFEB-8443A9A125F3}" srcOrd="4" destOrd="0" presId="urn:microsoft.com/office/officeart/2005/8/layout/default"/>
    <dgm:cxn modelId="{1AEB0A70-7687-EF4E-BB8D-6C892C095FAE}" type="presParOf" srcId="{75DB5A75-17E1-A342-86DB-2E1E5AB72CD8}" destId="{E7B99279-2109-C741-BDCD-23881A6AB7D6}" srcOrd="5" destOrd="0" presId="urn:microsoft.com/office/officeart/2005/8/layout/default"/>
    <dgm:cxn modelId="{C08F7C56-FFA3-E64F-AA05-15E5533BB999}" type="presParOf" srcId="{75DB5A75-17E1-A342-86DB-2E1E5AB72CD8}" destId="{CD52C206-6A2F-8E48-B013-2EA881454D4D}" srcOrd="6" destOrd="0" presId="urn:microsoft.com/office/officeart/2005/8/layout/default"/>
    <dgm:cxn modelId="{F4A67D34-CAA2-0649-8270-FA90438A4144}" type="presParOf" srcId="{75DB5A75-17E1-A342-86DB-2E1E5AB72CD8}" destId="{66A3F6CA-891D-904E-92E5-B42242AA69A3}" srcOrd="7" destOrd="0" presId="urn:microsoft.com/office/officeart/2005/8/layout/default"/>
    <dgm:cxn modelId="{22FF4F7A-4093-324C-A7DA-C49F5AC95107}" type="presParOf" srcId="{75DB5A75-17E1-A342-86DB-2E1E5AB72CD8}" destId="{6F6211B7-0D7B-734F-BE27-85BF6F62C3CE}" srcOrd="8" destOrd="0" presId="urn:microsoft.com/office/officeart/2005/8/layout/default"/>
    <dgm:cxn modelId="{B4CCA1F6-3498-D84E-9534-20A1C0AADC66}" type="presParOf" srcId="{75DB5A75-17E1-A342-86DB-2E1E5AB72CD8}" destId="{755D5DD1-4D9D-BA48-9442-06F91F7F3EA3}" srcOrd="9" destOrd="0" presId="urn:microsoft.com/office/officeart/2005/8/layout/default"/>
    <dgm:cxn modelId="{35B6CC85-BECD-0248-8128-1E0BEE34BE73}" type="presParOf" srcId="{75DB5A75-17E1-A342-86DB-2E1E5AB72CD8}" destId="{FD80E276-CAB2-2E48-88F2-B3705B7DD7E1}" srcOrd="10" destOrd="0" presId="urn:microsoft.com/office/officeart/2005/8/layout/default"/>
    <dgm:cxn modelId="{0EF0389C-1300-F842-A4FF-050CDF55EC54}" type="presParOf" srcId="{75DB5A75-17E1-A342-86DB-2E1E5AB72CD8}" destId="{AD734F03-D356-844B-B428-2D5482838684}" srcOrd="11" destOrd="0" presId="urn:microsoft.com/office/officeart/2005/8/layout/default"/>
    <dgm:cxn modelId="{B8F50935-D551-5645-A5CA-91300D40643D}" type="presParOf" srcId="{75DB5A75-17E1-A342-86DB-2E1E5AB72CD8}" destId="{49CA5AF2-9CA4-A84C-90D1-C8847D6FE99D}" srcOrd="12" destOrd="0" presId="urn:microsoft.com/office/officeart/2005/8/layout/default"/>
    <dgm:cxn modelId="{650FA629-B951-B94D-BE57-D7BC24181480}" type="presParOf" srcId="{75DB5A75-17E1-A342-86DB-2E1E5AB72CD8}" destId="{962E9E2E-5689-504A-83FC-C81FD2B56AA5}" srcOrd="13" destOrd="0" presId="urn:microsoft.com/office/officeart/2005/8/layout/default"/>
    <dgm:cxn modelId="{6E3D14A0-DEE5-4C4E-ACC1-43510A3E048C}" type="presParOf" srcId="{75DB5A75-17E1-A342-86DB-2E1E5AB72CD8}" destId="{241F2A82-144A-AC4A-9F1F-75B8BC2CBEFC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D246DE-9218-EA47-AD2D-1037CC9094E4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D9D41C-8A43-0F4C-A90E-41CE6A07FF11}">
      <dgm:prSet phldrT="[Text]" custT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dirty="0"/>
            <a:t>1</a:t>
          </a:r>
        </a:p>
      </dgm:t>
    </dgm:pt>
    <dgm:pt modelId="{7637F0CF-57B3-0E45-8F4D-B472EFC10D58}" type="parTrans" cxnId="{04832624-0679-3E40-9F84-FF3692628478}">
      <dgm:prSet/>
      <dgm:spPr/>
      <dgm:t>
        <a:bodyPr/>
        <a:lstStyle/>
        <a:p>
          <a:endParaRPr lang="en-US" sz="1200"/>
        </a:p>
      </dgm:t>
    </dgm:pt>
    <dgm:pt modelId="{AEE0F6AD-A37F-FE42-9148-27B676625149}" type="sibTrans" cxnId="{04832624-0679-3E40-9F84-FF3692628478}">
      <dgm:prSet/>
      <dgm:spPr/>
      <dgm:t>
        <a:bodyPr/>
        <a:lstStyle/>
        <a:p>
          <a:endParaRPr lang="en-US" sz="1200"/>
        </a:p>
      </dgm:t>
    </dgm:pt>
    <dgm:pt modelId="{F0767896-E09D-724E-9811-EB31D0010E7E}">
      <dgm:prSet phldrT="[Text]" custT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dirty="0"/>
            <a:t>0</a:t>
          </a:r>
        </a:p>
      </dgm:t>
    </dgm:pt>
    <dgm:pt modelId="{90B83295-9D66-7443-83CD-29B9483CE3C2}" type="parTrans" cxnId="{2B7D9633-8A64-B64D-9B32-8BFBD9FDDBD4}">
      <dgm:prSet/>
      <dgm:spPr/>
      <dgm:t>
        <a:bodyPr/>
        <a:lstStyle/>
        <a:p>
          <a:endParaRPr lang="en-US" sz="1200"/>
        </a:p>
      </dgm:t>
    </dgm:pt>
    <dgm:pt modelId="{4DFF18F2-DD55-6346-9B31-3A663F2985EC}" type="sibTrans" cxnId="{2B7D9633-8A64-B64D-9B32-8BFBD9FDDBD4}">
      <dgm:prSet/>
      <dgm:spPr/>
      <dgm:t>
        <a:bodyPr/>
        <a:lstStyle/>
        <a:p>
          <a:endParaRPr lang="en-US" sz="1200"/>
        </a:p>
      </dgm:t>
    </dgm:pt>
    <dgm:pt modelId="{77C1EFC0-1BCC-1D49-BA0B-BF9A655213C4}">
      <dgm:prSet phldrT="[Text]" custT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dirty="0"/>
            <a:t>1</a:t>
          </a:r>
        </a:p>
      </dgm:t>
    </dgm:pt>
    <dgm:pt modelId="{CC55B562-D457-4D47-AFB3-50E63DA23206}" type="parTrans" cxnId="{ADEB3268-0083-8A40-9B2F-36ED1E25A530}">
      <dgm:prSet/>
      <dgm:spPr/>
      <dgm:t>
        <a:bodyPr/>
        <a:lstStyle/>
        <a:p>
          <a:endParaRPr lang="en-US" sz="1200"/>
        </a:p>
      </dgm:t>
    </dgm:pt>
    <dgm:pt modelId="{DDB61FEF-C783-EF4B-9A37-1B0374C56ACE}" type="sibTrans" cxnId="{ADEB3268-0083-8A40-9B2F-36ED1E25A530}">
      <dgm:prSet/>
      <dgm:spPr/>
      <dgm:t>
        <a:bodyPr/>
        <a:lstStyle/>
        <a:p>
          <a:endParaRPr lang="en-US" sz="1200"/>
        </a:p>
      </dgm:t>
    </dgm:pt>
    <dgm:pt modelId="{1F187185-378E-9242-AFB3-0AE9EC033F12}">
      <dgm:prSet phldrT="[Text]" custT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dirty="0"/>
            <a:t>0</a:t>
          </a:r>
        </a:p>
      </dgm:t>
    </dgm:pt>
    <dgm:pt modelId="{C4DE1B88-5CAB-9B4E-84E6-89A9FD6D7E1C}" type="parTrans" cxnId="{0E554C88-91C9-BD40-BD7C-F0CD25DE7E0B}">
      <dgm:prSet/>
      <dgm:spPr/>
      <dgm:t>
        <a:bodyPr/>
        <a:lstStyle/>
        <a:p>
          <a:endParaRPr lang="en-US" sz="1200"/>
        </a:p>
      </dgm:t>
    </dgm:pt>
    <dgm:pt modelId="{F9A2F905-08DA-7845-8505-501F91155889}" type="sibTrans" cxnId="{0E554C88-91C9-BD40-BD7C-F0CD25DE7E0B}">
      <dgm:prSet/>
      <dgm:spPr/>
      <dgm:t>
        <a:bodyPr/>
        <a:lstStyle/>
        <a:p>
          <a:endParaRPr lang="en-US" sz="1200"/>
        </a:p>
      </dgm:t>
    </dgm:pt>
    <dgm:pt modelId="{C29E89F7-0C52-8849-A353-DA915021CC99}">
      <dgm:prSet phldrT="[Text]" custT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dirty="0"/>
            <a:t>1</a:t>
          </a:r>
        </a:p>
      </dgm:t>
    </dgm:pt>
    <dgm:pt modelId="{BE26F5C3-1D6A-8945-B3C6-9EE6B72604D1}" type="parTrans" cxnId="{B3208F97-41C3-C741-8790-E005650C8047}">
      <dgm:prSet/>
      <dgm:spPr/>
      <dgm:t>
        <a:bodyPr/>
        <a:lstStyle/>
        <a:p>
          <a:endParaRPr lang="en-US" sz="1200"/>
        </a:p>
      </dgm:t>
    </dgm:pt>
    <dgm:pt modelId="{E168E74A-9520-FA40-95FB-6DE950DB41F8}" type="sibTrans" cxnId="{B3208F97-41C3-C741-8790-E005650C8047}">
      <dgm:prSet/>
      <dgm:spPr/>
      <dgm:t>
        <a:bodyPr/>
        <a:lstStyle/>
        <a:p>
          <a:endParaRPr lang="en-US" sz="1200"/>
        </a:p>
      </dgm:t>
    </dgm:pt>
    <dgm:pt modelId="{0D17B209-2EE6-2544-9143-CC6537530A9F}">
      <dgm:prSet phldrT="[Text]" custT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dirty="0"/>
            <a:t>0</a:t>
          </a:r>
        </a:p>
      </dgm:t>
    </dgm:pt>
    <dgm:pt modelId="{8AACF524-7455-DB4A-99C2-3166EE3FC363}" type="parTrans" cxnId="{70A6817A-8FCF-2142-8E02-73AA2F1D3FAB}">
      <dgm:prSet/>
      <dgm:spPr/>
      <dgm:t>
        <a:bodyPr/>
        <a:lstStyle/>
        <a:p>
          <a:endParaRPr lang="en-US" sz="1200"/>
        </a:p>
      </dgm:t>
    </dgm:pt>
    <dgm:pt modelId="{47641F6D-7495-2245-AEE9-6276B74F18FD}" type="sibTrans" cxnId="{70A6817A-8FCF-2142-8E02-73AA2F1D3FAB}">
      <dgm:prSet/>
      <dgm:spPr/>
      <dgm:t>
        <a:bodyPr/>
        <a:lstStyle/>
        <a:p>
          <a:endParaRPr lang="en-US" sz="1200"/>
        </a:p>
      </dgm:t>
    </dgm:pt>
    <dgm:pt modelId="{DD4AC00C-587E-014A-B18A-134E63497956}">
      <dgm:prSet phldrT="[Text]" custT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dirty="0"/>
            <a:t>0</a:t>
          </a:r>
        </a:p>
      </dgm:t>
    </dgm:pt>
    <dgm:pt modelId="{129B145B-BF89-4B4E-B0EA-0A65FE2F2214}" type="parTrans" cxnId="{C100A88C-A0E3-304E-A9C5-859C1BC940EA}">
      <dgm:prSet/>
      <dgm:spPr/>
      <dgm:t>
        <a:bodyPr/>
        <a:lstStyle/>
        <a:p>
          <a:endParaRPr lang="en-US" sz="1200"/>
        </a:p>
      </dgm:t>
    </dgm:pt>
    <dgm:pt modelId="{52BA0D8B-4B9B-274D-ACB1-34636B46DF6E}" type="sibTrans" cxnId="{C100A88C-A0E3-304E-A9C5-859C1BC940EA}">
      <dgm:prSet/>
      <dgm:spPr/>
      <dgm:t>
        <a:bodyPr/>
        <a:lstStyle/>
        <a:p>
          <a:endParaRPr lang="en-US" sz="1200"/>
        </a:p>
      </dgm:t>
    </dgm:pt>
    <dgm:pt modelId="{E2B35563-8FFE-694B-A2D1-DCCFF1AE179F}">
      <dgm:prSet phldrT="[Text]" custT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dirty="0"/>
            <a:t>0</a:t>
          </a:r>
        </a:p>
      </dgm:t>
    </dgm:pt>
    <dgm:pt modelId="{917D49B5-B940-8C40-9507-F4A8EE06C00F}" type="parTrans" cxnId="{F4354CC7-424B-774A-85B3-6B3129E9B4C8}">
      <dgm:prSet/>
      <dgm:spPr/>
      <dgm:t>
        <a:bodyPr/>
        <a:lstStyle/>
        <a:p>
          <a:endParaRPr lang="en-US" sz="1200"/>
        </a:p>
      </dgm:t>
    </dgm:pt>
    <dgm:pt modelId="{F478B93B-673D-224B-825B-F54819CF3EB5}" type="sibTrans" cxnId="{F4354CC7-424B-774A-85B3-6B3129E9B4C8}">
      <dgm:prSet/>
      <dgm:spPr/>
      <dgm:t>
        <a:bodyPr/>
        <a:lstStyle/>
        <a:p>
          <a:endParaRPr lang="en-US" sz="1200"/>
        </a:p>
      </dgm:t>
    </dgm:pt>
    <dgm:pt modelId="{75DB5A75-17E1-A342-86DB-2E1E5AB72CD8}" type="pres">
      <dgm:prSet presAssocID="{E4D246DE-9218-EA47-AD2D-1037CC9094E4}" presName="diagram" presStyleCnt="0">
        <dgm:presLayoutVars>
          <dgm:dir/>
          <dgm:resizeHandles val="exact"/>
        </dgm:presLayoutVars>
      </dgm:prSet>
      <dgm:spPr/>
    </dgm:pt>
    <dgm:pt modelId="{5A29F3B3-A96D-D34A-AD97-A6129AAB5D99}" type="pres">
      <dgm:prSet presAssocID="{09D9D41C-8A43-0F4C-A90E-41CE6A07FF11}" presName="node" presStyleLbl="node1" presStyleIdx="0" presStyleCnt="8">
        <dgm:presLayoutVars>
          <dgm:bulletEnabled val="1"/>
        </dgm:presLayoutVars>
      </dgm:prSet>
      <dgm:spPr/>
    </dgm:pt>
    <dgm:pt modelId="{DE11B4F1-44CB-E745-8090-229BA87E0D7C}" type="pres">
      <dgm:prSet presAssocID="{AEE0F6AD-A37F-FE42-9148-27B676625149}" presName="sibTrans" presStyleCnt="0"/>
      <dgm:spPr/>
    </dgm:pt>
    <dgm:pt modelId="{F0423D45-8ABA-B748-80EB-5CE46BDB6B9B}" type="pres">
      <dgm:prSet presAssocID="{F0767896-E09D-724E-9811-EB31D0010E7E}" presName="node" presStyleLbl="node1" presStyleIdx="1" presStyleCnt="8">
        <dgm:presLayoutVars>
          <dgm:bulletEnabled val="1"/>
        </dgm:presLayoutVars>
      </dgm:prSet>
      <dgm:spPr/>
    </dgm:pt>
    <dgm:pt modelId="{8FFE64D8-C46B-CB40-B9D7-6BD33DCD0904}" type="pres">
      <dgm:prSet presAssocID="{4DFF18F2-DD55-6346-9B31-3A663F2985EC}" presName="sibTrans" presStyleCnt="0"/>
      <dgm:spPr/>
    </dgm:pt>
    <dgm:pt modelId="{6F8C909F-5CB9-8D46-AFEB-8443A9A125F3}" type="pres">
      <dgm:prSet presAssocID="{77C1EFC0-1BCC-1D49-BA0B-BF9A655213C4}" presName="node" presStyleLbl="node1" presStyleIdx="2" presStyleCnt="8">
        <dgm:presLayoutVars>
          <dgm:bulletEnabled val="1"/>
        </dgm:presLayoutVars>
      </dgm:prSet>
      <dgm:spPr/>
    </dgm:pt>
    <dgm:pt modelId="{E7B99279-2109-C741-BDCD-23881A6AB7D6}" type="pres">
      <dgm:prSet presAssocID="{DDB61FEF-C783-EF4B-9A37-1B0374C56ACE}" presName="sibTrans" presStyleCnt="0"/>
      <dgm:spPr/>
    </dgm:pt>
    <dgm:pt modelId="{CD52C206-6A2F-8E48-B013-2EA881454D4D}" type="pres">
      <dgm:prSet presAssocID="{1F187185-378E-9242-AFB3-0AE9EC033F12}" presName="node" presStyleLbl="node1" presStyleIdx="3" presStyleCnt="8">
        <dgm:presLayoutVars>
          <dgm:bulletEnabled val="1"/>
        </dgm:presLayoutVars>
      </dgm:prSet>
      <dgm:spPr/>
    </dgm:pt>
    <dgm:pt modelId="{66A3F6CA-891D-904E-92E5-B42242AA69A3}" type="pres">
      <dgm:prSet presAssocID="{F9A2F905-08DA-7845-8505-501F91155889}" presName="sibTrans" presStyleCnt="0"/>
      <dgm:spPr/>
    </dgm:pt>
    <dgm:pt modelId="{6F6211B7-0D7B-734F-BE27-85BF6F62C3CE}" type="pres">
      <dgm:prSet presAssocID="{C29E89F7-0C52-8849-A353-DA915021CC99}" presName="node" presStyleLbl="node1" presStyleIdx="4" presStyleCnt="8">
        <dgm:presLayoutVars>
          <dgm:bulletEnabled val="1"/>
        </dgm:presLayoutVars>
      </dgm:prSet>
      <dgm:spPr/>
    </dgm:pt>
    <dgm:pt modelId="{755D5DD1-4D9D-BA48-9442-06F91F7F3EA3}" type="pres">
      <dgm:prSet presAssocID="{E168E74A-9520-FA40-95FB-6DE950DB41F8}" presName="sibTrans" presStyleCnt="0"/>
      <dgm:spPr/>
    </dgm:pt>
    <dgm:pt modelId="{FD80E276-CAB2-2E48-88F2-B3705B7DD7E1}" type="pres">
      <dgm:prSet presAssocID="{0D17B209-2EE6-2544-9143-CC6537530A9F}" presName="node" presStyleLbl="node1" presStyleIdx="5" presStyleCnt="8">
        <dgm:presLayoutVars>
          <dgm:bulletEnabled val="1"/>
        </dgm:presLayoutVars>
      </dgm:prSet>
      <dgm:spPr/>
    </dgm:pt>
    <dgm:pt modelId="{AD734F03-D356-844B-B428-2D5482838684}" type="pres">
      <dgm:prSet presAssocID="{47641F6D-7495-2245-AEE9-6276B74F18FD}" presName="sibTrans" presStyleCnt="0"/>
      <dgm:spPr/>
    </dgm:pt>
    <dgm:pt modelId="{49CA5AF2-9CA4-A84C-90D1-C8847D6FE99D}" type="pres">
      <dgm:prSet presAssocID="{DD4AC00C-587E-014A-B18A-134E63497956}" presName="node" presStyleLbl="node1" presStyleIdx="6" presStyleCnt="8">
        <dgm:presLayoutVars>
          <dgm:bulletEnabled val="1"/>
        </dgm:presLayoutVars>
      </dgm:prSet>
      <dgm:spPr/>
    </dgm:pt>
    <dgm:pt modelId="{962E9E2E-5689-504A-83FC-C81FD2B56AA5}" type="pres">
      <dgm:prSet presAssocID="{52BA0D8B-4B9B-274D-ACB1-34636B46DF6E}" presName="sibTrans" presStyleCnt="0"/>
      <dgm:spPr/>
    </dgm:pt>
    <dgm:pt modelId="{241F2A82-144A-AC4A-9F1F-75B8BC2CBEFC}" type="pres">
      <dgm:prSet presAssocID="{E2B35563-8FFE-694B-A2D1-DCCFF1AE179F}" presName="node" presStyleLbl="node1" presStyleIdx="7" presStyleCnt="8">
        <dgm:presLayoutVars>
          <dgm:bulletEnabled val="1"/>
        </dgm:presLayoutVars>
      </dgm:prSet>
      <dgm:spPr/>
    </dgm:pt>
  </dgm:ptLst>
  <dgm:cxnLst>
    <dgm:cxn modelId="{273E3D0C-A383-BD49-B7E5-F97E0992991B}" type="presOf" srcId="{77C1EFC0-1BCC-1D49-BA0B-BF9A655213C4}" destId="{6F8C909F-5CB9-8D46-AFEB-8443A9A125F3}" srcOrd="0" destOrd="0" presId="urn:microsoft.com/office/officeart/2005/8/layout/default"/>
    <dgm:cxn modelId="{04832624-0679-3E40-9F84-FF3692628478}" srcId="{E4D246DE-9218-EA47-AD2D-1037CC9094E4}" destId="{09D9D41C-8A43-0F4C-A90E-41CE6A07FF11}" srcOrd="0" destOrd="0" parTransId="{7637F0CF-57B3-0E45-8F4D-B472EFC10D58}" sibTransId="{AEE0F6AD-A37F-FE42-9148-27B676625149}"/>
    <dgm:cxn modelId="{2B7D9633-8A64-B64D-9B32-8BFBD9FDDBD4}" srcId="{E4D246DE-9218-EA47-AD2D-1037CC9094E4}" destId="{F0767896-E09D-724E-9811-EB31D0010E7E}" srcOrd="1" destOrd="0" parTransId="{90B83295-9D66-7443-83CD-29B9483CE3C2}" sibTransId="{4DFF18F2-DD55-6346-9B31-3A663F2985EC}"/>
    <dgm:cxn modelId="{A4E1BD5D-4317-ED46-A3F8-2ECD47EC7BFC}" type="presOf" srcId="{09D9D41C-8A43-0F4C-A90E-41CE6A07FF11}" destId="{5A29F3B3-A96D-D34A-AD97-A6129AAB5D99}" srcOrd="0" destOrd="0" presId="urn:microsoft.com/office/officeart/2005/8/layout/default"/>
    <dgm:cxn modelId="{ADEB3268-0083-8A40-9B2F-36ED1E25A530}" srcId="{E4D246DE-9218-EA47-AD2D-1037CC9094E4}" destId="{77C1EFC0-1BCC-1D49-BA0B-BF9A655213C4}" srcOrd="2" destOrd="0" parTransId="{CC55B562-D457-4D47-AFB3-50E63DA23206}" sibTransId="{DDB61FEF-C783-EF4B-9A37-1B0374C56ACE}"/>
    <dgm:cxn modelId="{6FA44D76-1D72-9F41-8A4D-05EAC8899F72}" type="presOf" srcId="{DD4AC00C-587E-014A-B18A-134E63497956}" destId="{49CA5AF2-9CA4-A84C-90D1-C8847D6FE99D}" srcOrd="0" destOrd="0" presId="urn:microsoft.com/office/officeart/2005/8/layout/default"/>
    <dgm:cxn modelId="{70A6817A-8FCF-2142-8E02-73AA2F1D3FAB}" srcId="{E4D246DE-9218-EA47-AD2D-1037CC9094E4}" destId="{0D17B209-2EE6-2544-9143-CC6537530A9F}" srcOrd="5" destOrd="0" parTransId="{8AACF524-7455-DB4A-99C2-3166EE3FC363}" sibTransId="{47641F6D-7495-2245-AEE9-6276B74F18FD}"/>
    <dgm:cxn modelId="{0E554C88-91C9-BD40-BD7C-F0CD25DE7E0B}" srcId="{E4D246DE-9218-EA47-AD2D-1037CC9094E4}" destId="{1F187185-378E-9242-AFB3-0AE9EC033F12}" srcOrd="3" destOrd="0" parTransId="{C4DE1B88-5CAB-9B4E-84E6-89A9FD6D7E1C}" sibTransId="{F9A2F905-08DA-7845-8505-501F91155889}"/>
    <dgm:cxn modelId="{C100A88C-A0E3-304E-A9C5-859C1BC940EA}" srcId="{E4D246DE-9218-EA47-AD2D-1037CC9094E4}" destId="{DD4AC00C-587E-014A-B18A-134E63497956}" srcOrd="6" destOrd="0" parTransId="{129B145B-BF89-4B4E-B0EA-0A65FE2F2214}" sibTransId="{52BA0D8B-4B9B-274D-ACB1-34636B46DF6E}"/>
    <dgm:cxn modelId="{3EED358D-869D-744C-B073-77A5A2E1C32F}" type="presOf" srcId="{0D17B209-2EE6-2544-9143-CC6537530A9F}" destId="{FD80E276-CAB2-2E48-88F2-B3705B7DD7E1}" srcOrd="0" destOrd="0" presId="urn:microsoft.com/office/officeart/2005/8/layout/default"/>
    <dgm:cxn modelId="{B3208F97-41C3-C741-8790-E005650C8047}" srcId="{E4D246DE-9218-EA47-AD2D-1037CC9094E4}" destId="{C29E89F7-0C52-8849-A353-DA915021CC99}" srcOrd="4" destOrd="0" parTransId="{BE26F5C3-1D6A-8945-B3C6-9EE6B72604D1}" sibTransId="{E168E74A-9520-FA40-95FB-6DE950DB41F8}"/>
    <dgm:cxn modelId="{E9AADBA1-BFAB-6343-BF35-8E6E25469F65}" type="presOf" srcId="{E4D246DE-9218-EA47-AD2D-1037CC9094E4}" destId="{75DB5A75-17E1-A342-86DB-2E1E5AB72CD8}" srcOrd="0" destOrd="0" presId="urn:microsoft.com/office/officeart/2005/8/layout/default"/>
    <dgm:cxn modelId="{A939FEAB-57CC-774B-9325-8E75F4083737}" type="presOf" srcId="{E2B35563-8FFE-694B-A2D1-DCCFF1AE179F}" destId="{241F2A82-144A-AC4A-9F1F-75B8BC2CBEFC}" srcOrd="0" destOrd="0" presId="urn:microsoft.com/office/officeart/2005/8/layout/default"/>
    <dgm:cxn modelId="{AA68C0C2-427D-824D-A97A-AEC35D0FF877}" type="presOf" srcId="{C29E89F7-0C52-8849-A353-DA915021CC99}" destId="{6F6211B7-0D7B-734F-BE27-85BF6F62C3CE}" srcOrd="0" destOrd="0" presId="urn:microsoft.com/office/officeart/2005/8/layout/default"/>
    <dgm:cxn modelId="{F4354CC7-424B-774A-85B3-6B3129E9B4C8}" srcId="{E4D246DE-9218-EA47-AD2D-1037CC9094E4}" destId="{E2B35563-8FFE-694B-A2D1-DCCFF1AE179F}" srcOrd="7" destOrd="0" parTransId="{917D49B5-B940-8C40-9507-F4A8EE06C00F}" sibTransId="{F478B93B-673D-224B-825B-F54819CF3EB5}"/>
    <dgm:cxn modelId="{8BE92DCC-D417-DF43-AADF-9A98E2A5DD2C}" type="presOf" srcId="{1F187185-378E-9242-AFB3-0AE9EC033F12}" destId="{CD52C206-6A2F-8E48-B013-2EA881454D4D}" srcOrd="0" destOrd="0" presId="urn:microsoft.com/office/officeart/2005/8/layout/default"/>
    <dgm:cxn modelId="{42F38DE3-2973-2C40-A0A5-8F7C9D5E86AD}" type="presOf" srcId="{F0767896-E09D-724E-9811-EB31D0010E7E}" destId="{F0423D45-8ABA-B748-80EB-5CE46BDB6B9B}" srcOrd="0" destOrd="0" presId="urn:microsoft.com/office/officeart/2005/8/layout/default"/>
    <dgm:cxn modelId="{1B21DB46-4836-9245-B449-DDA8BEA82D61}" type="presParOf" srcId="{75DB5A75-17E1-A342-86DB-2E1E5AB72CD8}" destId="{5A29F3B3-A96D-D34A-AD97-A6129AAB5D99}" srcOrd="0" destOrd="0" presId="urn:microsoft.com/office/officeart/2005/8/layout/default"/>
    <dgm:cxn modelId="{E8AF9379-BC58-B04D-9680-4BA5B043AF9C}" type="presParOf" srcId="{75DB5A75-17E1-A342-86DB-2E1E5AB72CD8}" destId="{DE11B4F1-44CB-E745-8090-229BA87E0D7C}" srcOrd="1" destOrd="0" presId="urn:microsoft.com/office/officeart/2005/8/layout/default"/>
    <dgm:cxn modelId="{75481E68-E384-C944-B8A6-08397EE865C7}" type="presParOf" srcId="{75DB5A75-17E1-A342-86DB-2E1E5AB72CD8}" destId="{F0423D45-8ABA-B748-80EB-5CE46BDB6B9B}" srcOrd="2" destOrd="0" presId="urn:microsoft.com/office/officeart/2005/8/layout/default"/>
    <dgm:cxn modelId="{A2E06DFB-CC37-714F-BC8F-B3B78C322782}" type="presParOf" srcId="{75DB5A75-17E1-A342-86DB-2E1E5AB72CD8}" destId="{8FFE64D8-C46B-CB40-B9D7-6BD33DCD0904}" srcOrd="3" destOrd="0" presId="urn:microsoft.com/office/officeart/2005/8/layout/default"/>
    <dgm:cxn modelId="{FAD213B7-11BE-EC4F-BA55-1C1D8CFA15E3}" type="presParOf" srcId="{75DB5A75-17E1-A342-86DB-2E1E5AB72CD8}" destId="{6F8C909F-5CB9-8D46-AFEB-8443A9A125F3}" srcOrd="4" destOrd="0" presId="urn:microsoft.com/office/officeart/2005/8/layout/default"/>
    <dgm:cxn modelId="{1AEB0A70-7687-EF4E-BB8D-6C892C095FAE}" type="presParOf" srcId="{75DB5A75-17E1-A342-86DB-2E1E5AB72CD8}" destId="{E7B99279-2109-C741-BDCD-23881A6AB7D6}" srcOrd="5" destOrd="0" presId="urn:microsoft.com/office/officeart/2005/8/layout/default"/>
    <dgm:cxn modelId="{C08F7C56-FFA3-E64F-AA05-15E5533BB999}" type="presParOf" srcId="{75DB5A75-17E1-A342-86DB-2E1E5AB72CD8}" destId="{CD52C206-6A2F-8E48-B013-2EA881454D4D}" srcOrd="6" destOrd="0" presId="urn:microsoft.com/office/officeart/2005/8/layout/default"/>
    <dgm:cxn modelId="{F4A67D34-CAA2-0649-8270-FA90438A4144}" type="presParOf" srcId="{75DB5A75-17E1-A342-86DB-2E1E5AB72CD8}" destId="{66A3F6CA-891D-904E-92E5-B42242AA69A3}" srcOrd="7" destOrd="0" presId="urn:microsoft.com/office/officeart/2005/8/layout/default"/>
    <dgm:cxn modelId="{22FF4F7A-4093-324C-A7DA-C49F5AC95107}" type="presParOf" srcId="{75DB5A75-17E1-A342-86DB-2E1E5AB72CD8}" destId="{6F6211B7-0D7B-734F-BE27-85BF6F62C3CE}" srcOrd="8" destOrd="0" presId="urn:microsoft.com/office/officeart/2005/8/layout/default"/>
    <dgm:cxn modelId="{B4CCA1F6-3498-D84E-9534-20A1C0AADC66}" type="presParOf" srcId="{75DB5A75-17E1-A342-86DB-2E1E5AB72CD8}" destId="{755D5DD1-4D9D-BA48-9442-06F91F7F3EA3}" srcOrd="9" destOrd="0" presId="urn:microsoft.com/office/officeart/2005/8/layout/default"/>
    <dgm:cxn modelId="{35B6CC85-BECD-0248-8128-1E0BEE34BE73}" type="presParOf" srcId="{75DB5A75-17E1-A342-86DB-2E1E5AB72CD8}" destId="{FD80E276-CAB2-2E48-88F2-B3705B7DD7E1}" srcOrd="10" destOrd="0" presId="urn:microsoft.com/office/officeart/2005/8/layout/default"/>
    <dgm:cxn modelId="{0EF0389C-1300-F842-A4FF-050CDF55EC54}" type="presParOf" srcId="{75DB5A75-17E1-A342-86DB-2E1E5AB72CD8}" destId="{AD734F03-D356-844B-B428-2D5482838684}" srcOrd="11" destOrd="0" presId="urn:microsoft.com/office/officeart/2005/8/layout/default"/>
    <dgm:cxn modelId="{B8F50935-D551-5645-A5CA-91300D40643D}" type="presParOf" srcId="{75DB5A75-17E1-A342-86DB-2E1E5AB72CD8}" destId="{49CA5AF2-9CA4-A84C-90D1-C8847D6FE99D}" srcOrd="12" destOrd="0" presId="urn:microsoft.com/office/officeart/2005/8/layout/default"/>
    <dgm:cxn modelId="{650FA629-B951-B94D-BE57-D7BC24181480}" type="presParOf" srcId="{75DB5A75-17E1-A342-86DB-2E1E5AB72CD8}" destId="{962E9E2E-5689-504A-83FC-C81FD2B56AA5}" srcOrd="13" destOrd="0" presId="urn:microsoft.com/office/officeart/2005/8/layout/default"/>
    <dgm:cxn modelId="{6E3D14A0-DEE5-4C4E-ACC1-43510A3E048C}" type="presParOf" srcId="{75DB5A75-17E1-A342-86DB-2E1E5AB72CD8}" destId="{241F2A82-144A-AC4A-9F1F-75B8BC2CBEFC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29F3B3-A96D-D34A-AD97-A6129AAB5D99}">
      <dsp:nvSpPr>
        <dsp:cNvPr id="0" name=""/>
        <dsp:cNvSpPr/>
      </dsp:nvSpPr>
      <dsp:spPr>
        <a:xfrm>
          <a:off x="309" y="72853"/>
          <a:ext cx="1206464" cy="7238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True ASDS</a:t>
          </a:r>
        </a:p>
      </dsp:txBody>
      <dsp:txXfrm>
        <a:off x="309" y="72853"/>
        <a:ext cx="1206464" cy="723878"/>
      </dsp:txXfrm>
    </dsp:sp>
    <dsp:sp modelId="{F0423D45-8ABA-B748-80EB-5CE46BDB6B9B}">
      <dsp:nvSpPr>
        <dsp:cNvPr id="0" name=""/>
        <dsp:cNvSpPr/>
      </dsp:nvSpPr>
      <dsp:spPr>
        <a:xfrm>
          <a:off x="1327420" y="72853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None None</a:t>
          </a:r>
        </a:p>
      </dsp:txBody>
      <dsp:txXfrm>
        <a:off x="1327420" y="72853"/>
        <a:ext cx="1206464" cy="723878"/>
      </dsp:txXfrm>
    </dsp:sp>
    <dsp:sp modelId="{6F8C909F-5CB9-8D46-AFEB-8443A9A125F3}">
      <dsp:nvSpPr>
        <dsp:cNvPr id="0" name=""/>
        <dsp:cNvSpPr/>
      </dsp:nvSpPr>
      <dsp:spPr>
        <a:xfrm>
          <a:off x="309" y="917378"/>
          <a:ext cx="1206464" cy="7238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True RTLS</a:t>
          </a:r>
        </a:p>
      </dsp:txBody>
      <dsp:txXfrm>
        <a:off x="309" y="917378"/>
        <a:ext cx="1206464" cy="723878"/>
      </dsp:txXfrm>
    </dsp:sp>
    <dsp:sp modelId="{CD52C206-6A2F-8E48-B013-2EA881454D4D}">
      <dsp:nvSpPr>
        <dsp:cNvPr id="0" name=""/>
        <dsp:cNvSpPr/>
      </dsp:nvSpPr>
      <dsp:spPr>
        <a:xfrm>
          <a:off x="1327420" y="917378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False ASDS</a:t>
          </a:r>
        </a:p>
      </dsp:txBody>
      <dsp:txXfrm>
        <a:off x="1327420" y="917378"/>
        <a:ext cx="1206464" cy="723878"/>
      </dsp:txXfrm>
    </dsp:sp>
    <dsp:sp modelId="{6F6211B7-0D7B-734F-BE27-85BF6F62C3CE}">
      <dsp:nvSpPr>
        <dsp:cNvPr id="0" name=""/>
        <dsp:cNvSpPr/>
      </dsp:nvSpPr>
      <dsp:spPr>
        <a:xfrm>
          <a:off x="309" y="1761903"/>
          <a:ext cx="1206464" cy="7238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True Ocean</a:t>
          </a:r>
        </a:p>
      </dsp:txBody>
      <dsp:txXfrm>
        <a:off x="309" y="1761903"/>
        <a:ext cx="1206464" cy="723878"/>
      </dsp:txXfrm>
    </dsp:sp>
    <dsp:sp modelId="{FD80E276-CAB2-2E48-88F2-B3705B7DD7E1}">
      <dsp:nvSpPr>
        <dsp:cNvPr id="0" name=""/>
        <dsp:cNvSpPr/>
      </dsp:nvSpPr>
      <dsp:spPr>
        <a:xfrm>
          <a:off x="1327420" y="1761903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False Ocean</a:t>
          </a:r>
        </a:p>
      </dsp:txBody>
      <dsp:txXfrm>
        <a:off x="1327420" y="1761903"/>
        <a:ext cx="1206464" cy="723878"/>
      </dsp:txXfrm>
    </dsp:sp>
    <dsp:sp modelId="{49CA5AF2-9CA4-A84C-90D1-C8847D6FE99D}">
      <dsp:nvSpPr>
        <dsp:cNvPr id="0" name=""/>
        <dsp:cNvSpPr/>
      </dsp:nvSpPr>
      <dsp:spPr>
        <a:xfrm>
          <a:off x="309" y="2606428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None ASDS</a:t>
          </a:r>
        </a:p>
      </dsp:txBody>
      <dsp:txXfrm>
        <a:off x="309" y="2606428"/>
        <a:ext cx="1206464" cy="723878"/>
      </dsp:txXfrm>
    </dsp:sp>
    <dsp:sp modelId="{241F2A82-144A-AC4A-9F1F-75B8BC2CBEFC}">
      <dsp:nvSpPr>
        <dsp:cNvPr id="0" name=""/>
        <dsp:cNvSpPr/>
      </dsp:nvSpPr>
      <dsp:spPr>
        <a:xfrm>
          <a:off x="1327420" y="2606428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False RTLS</a:t>
          </a:r>
        </a:p>
      </dsp:txBody>
      <dsp:txXfrm>
        <a:off x="1327420" y="2606428"/>
        <a:ext cx="1206464" cy="7238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29F3B3-A96D-D34A-AD97-A6129AAB5D99}">
      <dsp:nvSpPr>
        <dsp:cNvPr id="0" name=""/>
        <dsp:cNvSpPr/>
      </dsp:nvSpPr>
      <dsp:spPr>
        <a:xfrm>
          <a:off x="309" y="72853"/>
          <a:ext cx="1206464" cy="723878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accent6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1</a:t>
          </a:r>
        </a:p>
      </dsp:txBody>
      <dsp:txXfrm>
        <a:off x="309" y="72853"/>
        <a:ext cx="1206464" cy="723878"/>
      </dsp:txXfrm>
    </dsp:sp>
    <dsp:sp modelId="{F0423D45-8ABA-B748-80EB-5CE46BDB6B9B}">
      <dsp:nvSpPr>
        <dsp:cNvPr id="0" name=""/>
        <dsp:cNvSpPr/>
      </dsp:nvSpPr>
      <dsp:spPr>
        <a:xfrm>
          <a:off x="1327420" y="72853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0</a:t>
          </a:r>
        </a:p>
      </dsp:txBody>
      <dsp:txXfrm>
        <a:off x="1327420" y="72853"/>
        <a:ext cx="1206464" cy="723878"/>
      </dsp:txXfrm>
    </dsp:sp>
    <dsp:sp modelId="{6F8C909F-5CB9-8D46-AFEB-8443A9A125F3}">
      <dsp:nvSpPr>
        <dsp:cNvPr id="0" name=""/>
        <dsp:cNvSpPr/>
      </dsp:nvSpPr>
      <dsp:spPr>
        <a:xfrm>
          <a:off x="309" y="917378"/>
          <a:ext cx="1206464" cy="723878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accent6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1</a:t>
          </a:r>
        </a:p>
      </dsp:txBody>
      <dsp:txXfrm>
        <a:off x="309" y="917378"/>
        <a:ext cx="1206464" cy="723878"/>
      </dsp:txXfrm>
    </dsp:sp>
    <dsp:sp modelId="{CD52C206-6A2F-8E48-B013-2EA881454D4D}">
      <dsp:nvSpPr>
        <dsp:cNvPr id="0" name=""/>
        <dsp:cNvSpPr/>
      </dsp:nvSpPr>
      <dsp:spPr>
        <a:xfrm>
          <a:off x="1327420" y="917378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0</a:t>
          </a:r>
        </a:p>
      </dsp:txBody>
      <dsp:txXfrm>
        <a:off x="1327420" y="917378"/>
        <a:ext cx="1206464" cy="723878"/>
      </dsp:txXfrm>
    </dsp:sp>
    <dsp:sp modelId="{6F6211B7-0D7B-734F-BE27-85BF6F62C3CE}">
      <dsp:nvSpPr>
        <dsp:cNvPr id="0" name=""/>
        <dsp:cNvSpPr/>
      </dsp:nvSpPr>
      <dsp:spPr>
        <a:xfrm>
          <a:off x="309" y="1761903"/>
          <a:ext cx="1206464" cy="723878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accent6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1</a:t>
          </a:r>
        </a:p>
      </dsp:txBody>
      <dsp:txXfrm>
        <a:off x="309" y="1761903"/>
        <a:ext cx="1206464" cy="723878"/>
      </dsp:txXfrm>
    </dsp:sp>
    <dsp:sp modelId="{FD80E276-CAB2-2E48-88F2-B3705B7DD7E1}">
      <dsp:nvSpPr>
        <dsp:cNvPr id="0" name=""/>
        <dsp:cNvSpPr/>
      </dsp:nvSpPr>
      <dsp:spPr>
        <a:xfrm>
          <a:off x="1327420" y="1761903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0</a:t>
          </a:r>
        </a:p>
      </dsp:txBody>
      <dsp:txXfrm>
        <a:off x="1327420" y="1761903"/>
        <a:ext cx="1206464" cy="723878"/>
      </dsp:txXfrm>
    </dsp:sp>
    <dsp:sp modelId="{49CA5AF2-9CA4-A84C-90D1-C8847D6FE99D}">
      <dsp:nvSpPr>
        <dsp:cNvPr id="0" name=""/>
        <dsp:cNvSpPr/>
      </dsp:nvSpPr>
      <dsp:spPr>
        <a:xfrm>
          <a:off x="309" y="2606428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0</a:t>
          </a:r>
        </a:p>
      </dsp:txBody>
      <dsp:txXfrm>
        <a:off x="309" y="2606428"/>
        <a:ext cx="1206464" cy="723878"/>
      </dsp:txXfrm>
    </dsp:sp>
    <dsp:sp modelId="{241F2A82-144A-AC4A-9F1F-75B8BC2CBEFC}">
      <dsp:nvSpPr>
        <dsp:cNvPr id="0" name=""/>
        <dsp:cNvSpPr/>
      </dsp:nvSpPr>
      <dsp:spPr>
        <a:xfrm>
          <a:off x="1327420" y="2606428"/>
          <a:ext cx="1206464" cy="723878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0</a:t>
          </a:r>
        </a:p>
      </dsp:txBody>
      <dsp:txXfrm>
        <a:off x="1327420" y="2606428"/>
        <a:ext cx="1206464" cy="7238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2.13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1,'4'0,"1"0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5T17:17:10.62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5T17:17:10.621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5T17:17:10.62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5T17:17:10.62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5T17:17:10.62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5T17:17:10.62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5T17:17:10.626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28.782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3862 105,'-1271'0,"1156"-5,-24-7,-86-4,-555 14,398 3,346-3,0-2,1-1,-1-2,-10-4,-70-13,-19 12,0 6,-61 8,66 0,86 2,44-4,0 0,0 0,0 0,-1 0,1 0,0 0,0 0,0 1,0-1,-1 0,1 0,0 0,0 0,0 0,0 0,-1 0,1 0,0 0,0 1,0-1,0 0,0 0,0 0,0 0,-1 0,1 1,0-1,0 0,0 0,0 0,0 0,0 1,0-1,0 0,0 0,0 0,0 1,0-1,0 0,0 0,0 0,0 0,0 1,0-1,0 0,0 0,0 0,0 0,1 1,-1-1,0 0,20 10,43 10,61 11,-29-8,63 10,2-7,83 0,-79-10,0 7,60 20,-165-29,0-2,1-3,1-3,53-2,1709-7,-1834 2,-1-1,1 0,0 0,0-1,0-1,-36-8,-207-29,-83 4,242 22,66 9,0 1,-1 2,-2 1,-72 2,54 2,0-3,-42-6,52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0.591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0.928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2.48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1.555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1.881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57.24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14,'0'-6,"0"-2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3.15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4.04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4.71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14 0,'-6'0,"-1"0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6.60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7.36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8.90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9.43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5.176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0.49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11.426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3.45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6.95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7.44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0,'5'0,"3"0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8.50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56.85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74 0,'0'6,"0"7,-6 2,-7-2,-14-3,-1-3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4:38.52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0,'5'0,"3"0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37:51.25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0,'0'0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4.35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5.51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5.19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5.76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6.20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0,'6'0,"-4"6,-2 2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53.89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0,'11'0,"10"0,1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1.42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1.87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2.26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2.61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3.92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5.86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6.20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6.53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8.34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5T17:17:10.61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1,'4'0,"1"0</inkml:trace>
</inkml:ink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jpe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51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12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3" Type="http://schemas.openxmlformats.org/officeDocument/2006/relationships/image" Target="../media/image4.png"/><Relationship Id="rId7" Type="http://schemas.openxmlformats.org/officeDocument/2006/relationships/customXml" Target="../ink/ink12.xml"/><Relationship Id="rId2" Type="http://schemas.openxmlformats.org/officeDocument/2006/relationships/customXml" Target="../ink/ink9.xml"/><Relationship Id="rId1" Type="http://schemas.openxmlformats.org/officeDocument/2006/relationships/slideMaster" Target="../slideMasters/slideMaster2.xml"/><Relationship Id="rId6" Type="http://schemas.openxmlformats.org/officeDocument/2006/relationships/customXml" Target="../ink/ink11.xml"/><Relationship Id="rId11" Type="http://schemas.openxmlformats.org/officeDocument/2006/relationships/customXml" Target="../ink/ink16.xml"/><Relationship Id="rId5" Type="http://schemas.openxmlformats.org/officeDocument/2006/relationships/image" Target="../media/image5.png"/><Relationship Id="rId10" Type="http://schemas.openxmlformats.org/officeDocument/2006/relationships/customXml" Target="../ink/ink15.xml"/><Relationship Id="rId4" Type="http://schemas.openxmlformats.org/officeDocument/2006/relationships/customXml" Target="../ink/ink10.xml"/><Relationship Id="rId9" Type="http://schemas.openxmlformats.org/officeDocument/2006/relationships/customXml" Target="../ink/ink1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4.png"/><Relationship Id="rId7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3.xml"/><Relationship Id="rId11" Type="http://schemas.openxmlformats.org/officeDocument/2006/relationships/customXml" Target="../ink/ink8.xml"/><Relationship Id="rId5" Type="http://schemas.openxmlformats.org/officeDocument/2006/relationships/image" Target="../media/image5.png"/><Relationship Id="rId10" Type="http://schemas.openxmlformats.org/officeDocument/2006/relationships/customXml" Target="../ink/ink7.xml"/><Relationship Id="rId4" Type="http://schemas.openxmlformats.org/officeDocument/2006/relationships/customXml" Target="../ink/ink2.xml"/><Relationship Id="rId9" Type="http://schemas.openxmlformats.org/officeDocument/2006/relationships/customXml" Target="../ink/ink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1168401"/>
            <a:ext cx="643128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80360" y="3731247"/>
            <a:ext cx="643128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rgbClr val="00B0F0"/>
                </a:solidFill>
                <a:latin typeface="IBM Plex Mono Text" panose="020B0509050203000203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880360" y="3649111"/>
            <a:ext cx="6431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>
            <a:spLocks noChangeArrowheads="1"/>
          </p:cNvSpPr>
          <p:nvPr/>
        </p:nvSpPr>
        <p:spPr bwMode="black">
          <a:xfrm>
            <a:off x="4093580" y="5537419"/>
            <a:ext cx="4004840" cy="30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sz="1400" b="0" dirty="0">
                <a:latin typeface="Helv"/>
              </a:rPr>
              <a:t>© IBM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36152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IBM Plex Mono Text" panose="020B0509050203000203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926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IBM Plex Mono Text" panose="020B0509050203000203" pitchFamily="49" charset="0"/>
              </a:defRPr>
            </a:lvl1pPr>
            <a:lvl2pPr>
              <a:defRPr>
                <a:latin typeface="IBM Plex Mono Text" panose="020B0509050203000203" pitchFamily="49" charset="0"/>
              </a:defRPr>
            </a:lvl2pPr>
            <a:lvl3pPr>
              <a:defRPr>
                <a:latin typeface="IBM Plex Mono Text" panose="020B0509050203000203" pitchFamily="49" charset="0"/>
              </a:defRPr>
            </a:lvl3pPr>
            <a:lvl4pPr>
              <a:defRPr>
                <a:latin typeface="IBM Plex Mono Text" panose="020B0509050203000203" pitchFamily="49" charset="0"/>
              </a:defRPr>
            </a:lvl4pPr>
            <a:lvl5pPr>
              <a:defRPr>
                <a:latin typeface="IBM Plex Mono Text" panose="020B0509050203000203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4706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687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72469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632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5318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5055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C8140B0-C48B-9426-8306-85BB4C25D673}"/>
                  </a:ext>
                </a:extLst>
              </p14:cNvPr>
              <p14:cNvContentPartPr/>
              <p14:nvPr userDrawn="1"/>
            </p14:nvContentPartPr>
            <p14:xfrm>
              <a:off x="1837276" y="6444633"/>
              <a:ext cx="39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F3045DE-3AB7-4E3E-A391-4F9107A8F8C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7636" y="6264993"/>
                <a:ext cx="1836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4EB6F816-7C19-81EE-68D3-692DF2BFF597}"/>
                  </a:ext>
                </a:extLst>
              </p14:cNvPr>
              <p14:cNvContentPartPr/>
              <p14:nvPr userDrawn="1"/>
            </p14:nvContentPartPr>
            <p14:xfrm>
              <a:off x="1846276" y="6435993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64BE9BD-96C6-496B-8F87-BF8B5FE687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55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C6E7D9AF-B332-CA3A-4F20-1AC8CCB2664E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547CB02-1206-4981-BA1F-98056CC7D0F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40A8A94-2612-6C08-966F-5D56684B65E5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0AC9549-295A-481F-BAC1-D217607B147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FECB933A-DBA9-8867-2E50-49CB8D641E55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82B34FC-FED6-4B35-B336-2C001BF70FE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02C58CA4-AE16-3446-066D-63A07CAB03E6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937588D-ADB8-4462-B727-CA3C34F68C6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9270708-DB79-55DA-143F-C69756DCA8CB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0649580-583C-4B6A-9755-80D062662B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FF2D19A-658D-4088-8320-8217F266D9FD}"/>
                  </a:ext>
                </a:extLst>
              </p14:cNvPr>
              <p14:cNvContentPartPr/>
              <p14:nvPr userDrawn="1"/>
            </p14:nvContentPartPr>
            <p14:xfrm>
              <a:off x="-222284" y="4536273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563E662-A115-4BA9-A520-DAB1F8FFDBA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312284" y="4356633"/>
                <a:ext cx="18000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29143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04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44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838200" y="1296645"/>
            <a:ext cx="10515600" cy="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029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673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4645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5804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3193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9694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59928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9248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5987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105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39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48503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088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838200" y="1364249"/>
            <a:ext cx="10515600" cy="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F3045DE-3AB7-4E3E-A391-4F9107A8F8C9}"/>
                  </a:ext>
                </a:extLst>
              </p14:cNvPr>
              <p14:cNvContentPartPr/>
              <p14:nvPr userDrawn="1"/>
            </p14:nvContentPartPr>
            <p14:xfrm>
              <a:off x="1837276" y="6444633"/>
              <a:ext cx="39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F3045DE-3AB7-4E3E-A391-4F9107A8F8C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7636" y="6264993"/>
                <a:ext cx="1836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64BE9BD-96C6-496B-8F87-BF8B5FE6878E}"/>
                  </a:ext>
                </a:extLst>
              </p14:cNvPr>
              <p14:cNvContentPartPr/>
              <p14:nvPr userDrawn="1"/>
            </p14:nvContentPartPr>
            <p14:xfrm>
              <a:off x="1846276" y="6435993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64BE9BD-96C6-496B-8F87-BF8B5FE687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55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547CB02-1206-4981-BA1F-98056CC7D0F6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547CB02-1206-4981-BA1F-98056CC7D0F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0AC9549-295A-481F-BAC1-D217607B1470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0AC9549-295A-481F-BAC1-D217607B147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82B34FC-FED6-4B35-B336-2C001BF70FEA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82B34FC-FED6-4B35-B336-2C001BF70FE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937588D-ADB8-4462-B727-CA3C34F68C66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937588D-ADB8-4462-B727-CA3C34F68C6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0649580-583C-4B6A-9755-80D062662B47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0649580-583C-4B6A-9755-80D062662B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563E662-A115-4BA9-A520-DAB1F8FFDBA4}"/>
                  </a:ext>
                </a:extLst>
              </p14:cNvPr>
              <p14:cNvContentPartPr/>
              <p14:nvPr userDrawn="1"/>
            </p14:nvContentPartPr>
            <p14:xfrm>
              <a:off x="-222284" y="4536273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563E662-A115-4BA9-A520-DAB1F8FFDBA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312284" y="4356633"/>
                <a:ext cx="18000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1343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735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346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C0E56E-6DF9-1A4A-B8B3-5CCE0E34EE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F93DCE-FA02-D440-9E07-8488A5BEFD8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70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CFCBCB-1D32-9741-B77A-1BFE02DB60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06E48A-1141-0A4A-92F9-E51452A1804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91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IBM Plex Mono SemiBold" panose="020B0709050203000203" pitchFamily="49" charset="0"/>
              </a:defRPr>
            </a:lvl1pPr>
            <a:lvl2pPr>
              <a:defRPr sz="2800">
                <a:latin typeface="IBM Plex Mono Text" panose="020B0509050203000203" pitchFamily="49" charset="0"/>
              </a:defRPr>
            </a:lvl2pPr>
            <a:lvl3pPr>
              <a:defRPr sz="2400">
                <a:latin typeface="IBM Plex Mono Text" panose="020B0509050203000203" pitchFamily="49" charset="0"/>
              </a:defRPr>
            </a:lvl3pPr>
            <a:lvl4pPr>
              <a:defRPr sz="2000">
                <a:latin typeface="IBM Plex Mono Text" panose="020B0509050203000203" pitchFamily="49" charset="0"/>
              </a:defRPr>
            </a:lvl4pPr>
            <a:lvl5pPr>
              <a:defRPr sz="2000">
                <a:latin typeface="IBM Plex Mono Text" panose="020B0509050203000203" pitchFamily="49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IBM Plex Mono Text" panose="020B0509050203000203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6066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21" Type="http://schemas.openxmlformats.org/officeDocument/2006/relationships/image" Target="../media/image2.tiff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image" Target="../media/image1.tiff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4785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C61547-18BE-8345-B662-68E923DBE5F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8A02AB-648A-1143-A78D-9F86334C2B64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A2884DB-FE2D-4B0A-B81D-5D9FAF9C5FA4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861346"/>
            <a:ext cx="10058400" cy="569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42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5493"/>
          </a:solidFill>
          <a:latin typeface="IBM Plex Mono SemiBold" panose="020B0709050203000203" pitchFamily="49" charset="0"/>
          <a:ea typeface="IBM Plex Mono SemiBold" panose="020B0709050203000203" pitchFamily="49" charset="0"/>
          <a:cs typeface="IBM Plex Mono SemiBold" panose="020B0709050203000203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AB356252-C87E-39C7-5E10-C93F8AAF2F62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501F2E6D-932E-D50C-2C3B-13DC9316C222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0829F47-6ADC-8E45-3350-3075F1DC17C4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861346"/>
            <a:ext cx="10058400" cy="569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06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8" Type="http://schemas.openxmlformats.org/officeDocument/2006/relationships/image" Target="../media/image5.png"/><Relationship Id="rId26" Type="http://schemas.openxmlformats.org/officeDocument/2006/relationships/image" Target="../media/image7.png"/><Relationship Id="rId3" Type="http://schemas.openxmlformats.org/officeDocument/2006/relationships/customXml" Target="../ink/ink17.xml"/><Relationship Id="rId21" Type="http://schemas.openxmlformats.org/officeDocument/2006/relationships/image" Target="../media/image4.png"/><Relationship Id="rId34" Type="http://schemas.openxmlformats.org/officeDocument/2006/relationships/image" Target="../media/image12.png"/><Relationship Id="rId7" Type="http://schemas.openxmlformats.org/officeDocument/2006/relationships/customXml" Target="../ink/ink18.xml"/><Relationship Id="rId12" Type="http://schemas.openxmlformats.org/officeDocument/2006/relationships/customXml" Target="../ink/ink22.xml"/><Relationship Id="rId17" Type="http://schemas.openxmlformats.org/officeDocument/2006/relationships/customXml" Target="../ink/ink23.xml"/><Relationship Id="rId25" Type="http://schemas.openxmlformats.org/officeDocument/2006/relationships/customXml" Target="../ink/ink29.xml"/><Relationship Id="rId33" Type="http://schemas.openxmlformats.org/officeDocument/2006/relationships/customXml" Target="../ink/ink36.xml"/><Relationship Id="rId38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customXml" Target="../ink/ink25.xml"/><Relationship Id="rId29" Type="http://schemas.openxmlformats.org/officeDocument/2006/relationships/customXml" Target="../ink/ink3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customXml" Target="../ink/ink21.xml"/><Relationship Id="rId24" Type="http://schemas.openxmlformats.org/officeDocument/2006/relationships/customXml" Target="../ink/ink28.xml"/><Relationship Id="rId32" Type="http://schemas.openxmlformats.org/officeDocument/2006/relationships/customXml" Target="../ink/ink35.xml"/><Relationship Id="rId37" Type="http://schemas.openxmlformats.org/officeDocument/2006/relationships/image" Target="../media/image70.png"/><Relationship Id="rId23" Type="http://schemas.openxmlformats.org/officeDocument/2006/relationships/customXml" Target="../ink/ink27.xml"/><Relationship Id="rId28" Type="http://schemas.openxmlformats.org/officeDocument/2006/relationships/customXml" Target="../ink/ink31.xml"/><Relationship Id="rId36" Type="http://schemas.openxmlformats.org/officeDocument/2006/relationships/customXml" Target="../ink/ink38.xml"/><Relationship Id="rId10" Type="http://schemas.openxmlformats.org/officeDocument/2006/relationships/customXml" Target="../ink/ink20.xml"/><Relationship Id="rId19" Type="http://schemas.openxmlformats.org/officeDocument/2006/relationships/customXml" Target="../ink/ink24.xml"/><Relationship Id="rId31" Type="http://schemas.openxmlformats.org/officeDocument/2006/relationships/customXml" Target="../ink/ink34.xml"/><Relationship Id="rId9" Type="http://schemas.openxmlformats.org/officeDocument/2006/relationships/customXml" Target="../ink/ink19.xml"/><Relationship Id="rId22" Type="http://schemas.openxmlformats.org/officeDocument/2006/relationships/customXml" Target="../ink/ink26.xml"/><Relationship Id="rId27" Type="http://schemas.openxmlformats.org/officeDocument/2006/relationships/customXml" Target="../ink/ink30.xml"/><Relationship Id="rId30" Type="http://schemas.openxmlformats.org/officeDocument/2006/relationships/customXml" Target="../ink/ink33.xml"/><Relationship Id="rId35" Type="http://schemas.openxmlformats.org/officeDocument/2006/relationships/customXml" Target="../ink/ink37.xml"/><Relationship Id="rId8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hyperlink" Target="https://github.com/FotiouK/SpaceX_Data_Science/blob/main/3-jupyter-spacex-data-wrangling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FotiouK/SpaceX_Data_Science/blob/main/5-jupyter-labs-eda-dataviz.ipynb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hyperlink" Target="https://github.com/FotiouK/SpaceX_Data_Science/blob/main/4-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otiouK/SpaceX_Data_Science/blob/main/6-jupyter_launch_site_location_folium.ipynb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otiouK/SpaceX_Data_Science/blob/main/7-spacex_dash_app.py.ipynb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otiouK/SpaceX_Data_Science/blob/main/8-SpaceX_Machine_Learning_Prediction.ipynb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5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.xml"/><Relationship Id="rId13" Type="http://schemas.openxmlformats.org/officeDocument/2006/relationships/image" Target="../media/image18.png"/><Relationship Id="rId18" Type="http://schemas.openxmlformats.org/officeDocument/2006/relationships/customXml" Target="../ink/ink48.xml"/><Relationship Id="rId7" Type="http://schemas.openxmlformats.org/officeDocument/2006/relationships/image" Target="../media/image5.png"/><Relationship Id="rId12" Type="http://schemas.openxmlformats.org/officeDocument/2006/relationships/customXml" Target="../ink/ink43.xml"/><Relationship Id="rId17" Type="http://schemas.openxmlformats.org/officeDocument/2006/relationships/customXml" Target="../ink/ink47.xml"/><Relationship Id="rId2" Type="http://schemas.openxmlformats.org/officeDocument/2006/relationships/customXml" Target="../ink/ink39.xml"/><Relationship Id="rId16" Type="http://schemas.openxmlformats.org/officeDocument/2006/relationships/customXml" Target="../ink/ink46.xml"/><Relationship Id="rId1" Type="http://schemas.openxmlformats.org/officeDocument/2006/relationships/slideLayout" Target="../slideLayouts/slideLayout4.xml"/><Relationship Id="rId11" Type="http://schemas.openxmlformats.org/officeDocument/2006/relationships/image" Target="../media/image17.png"/><Relationship Id="rId15" Type="http://schemas.openxmlformats.org/officeDocument/2006/relationships/customXml" Target="../ink/ink45.xml"/><Relationship Id="rId10" Type="http://schemas.openxmlformats.org/officeDocument/2006/relationships/customXml" Target="../ink/ink42.xml"/><Relationship Id="rId9" Type="http://schemas.openxmlformats.org/officeDocument/2006/relationships/customXml" Target="../ink/ink41.xml"/><Relationship Id="rId14" Type="http://schemas.openxmlformats.org/officeDocument/2006/relationships/customXml" Target="../ink/ink4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professional-certificates/ibm-data-science?" TargetMode="External"/><Relationship Id="rId2" Type="http://schemas.openxmlformats.org/officeDocument/2006/relationships/hyperlink" Target="https://github.com/FotiouK/SpaceX_Data_Science/tree/main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rodrigo.ai/feature-engineering/2018/2/10/more-features-than-observations" TargetMode="External"/><Relationship Id="rId4" Type="http://schemas.openxmlformats.org/officeDocument/2006/relationships/hyperlink" Target="https://stats.stackexchange.com/questions/59630/test-accuracy-higher-than-training-how-to-interpret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launches/past" TargetMode="External"/><Relationship Id="rId2" Type="http://schemas.openxmlformats.org/officeDocument/2006/relationships/hyperlink" Target="https://github.com/r-spacex/SpaceX-API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https://github.com/FotiouK/SpaceX_Data_Science/blob/main/1-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otiouK/SpaceX_Data_Science/blob/main/2-jupyter-labs-webscraping.ipynb" TargetMode="External"/><Relationship Id="rId2" Type="http://schemas.openxmlformats.org/officeDocument/2006/relationships/hyperlink" Target="https://en.wikipedia.org/wiki/List_of_Falcon_9_and_Falcon_Heavy_launch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973FE-1F8B-4DED-8DC0-71E987678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0432" y="2215593"/>
            <a:ext cx="5325136" cy="1746063"/>
          </a:xfrm>
        </p:spPr>
        <p:txBody>
          <a:bodyPr anchor="ctr">
            <a:noAutofit/>
          </a:bodyPr>
          <a:lstStyle/>
          <a:p>
            <a:pPr algn="ctr"/>
            <a:r>
              <a:rPr lang="en-GB" sz="3500" b="1" i="0" dirty="0">
                <a:solidFill>
                  <a:schemeClr val="tx1"/>
                </a:solidFill>
                <a:effectLst/>
                <a:latin typeface="Söhne"/>
              </a:rPr>
              <a:t>Rocketing Ahead: </a:t>
            </a:r>
            <a:br>
              <a:rPr lang="en-GB" sz="3500" b="1" i="0" dirty="0">
                <a:solidFill>
                  <a:schemeClr val="tx1"/>
                </a:solidFill>
                <a:effectLst/>
                <a:latin typeface="Söhne"/>
              </a:rPr>
            </a:br>
            <a:r>
              <a:rPr lang="en-GB" sz="3500" b="1" i="0" dirty="0">
                <a:solidFill>
                  <a:schemeClr val="tx1"/>
                </a:solidFill>
                <a:effectLst/>
                <a:latin typeface="Söhne"/>
              </a:rPr>
              <a:t>Leveraging Data Science in the New Space Age</a:t>
            </a:r>
            <a:endParaRPr lang="en-US" sz="3500" b="1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83873-F31C-4E31-B4BA-B40D50270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38004" y="4208679"/>
            <a:ext cx="2249991" cy="261695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500" dirty="0">
                <a:solidFill>
                  <a:schemeClr val="tx1"/>
                </a:solidFill>
              </a:rPr>
              <a:t>Kyriakos Fotiou</a:t>
            </a:r>
          </a:p>
          <a:p>
            <a:pPr marL="0" indent="0" algn="ctr">
              <a:buNone/>
            </a:pPr>
            <a:r>
              <a:rPr lang="en-US" sz="2500" dirty="0">
                <a:solidFill>
                  <a:schemeClr val="tx1"/>
                </a:solidFill>
              </a:rPr>
              <a:t>Nov 2023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B9E41AB-16C2-481D-B8C5-779DDB04601D}"/>
                  </a:ext>
                </a:extLst>
              </p14:cNvPr>
              <p14:cNvContentPartPr/>
              <p14:nvPr/>
            </p14:nvContentPartPr>
            <p14:xfrm>
              <a:off x="1388880" y="6545472"/>
              <a:ext cx="1390320" cy="1123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B9E41AB-16C2-481D-B8C5-779DDB04601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35240" y="6437472"/>
                <a:ext cx="149796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0DC8B94-332B-48F1-BD44-5D8DC140F977}"/>
                  </a:ext>
                </a:extLst>
              </p14:cNvPr>
              <p14:cNvContentPartPr/>
              <p14:nvPr/>
            </p14:nvContentPartPr>
            <p14:xfrm>
              <a:off x="2218680" y="6595872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0DC8B94-332B-48F1-BD44-5D8DC140F97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64680" y="64878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975E1FA-D9DC-4E9B-96CB-AF4B208FDD0D}"/>
                  </a:ext>
                </a:extLst>
              </p14:cNvPr>
              <p14:cNvContentPartPr/>
              <p14:nvPr/>
            </p14:nvContentPartPr>
            <p14:xfrm>
              <a:off x="2169720" y="6582912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975E1FA-D9DC-4E9B-96CB-AF4B208FDD0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15720" y="64752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454E5C77-5960-45F2-A8F4-437BBCEB11F6}"/>
                  </a:ext>
                </a:extLst>
              </p14:cNvPr>
              <p14:cNvContentPartPr/>
              <p14:nvPr/>
            </p14:nvContentPartPr>
            <p14:xfrm>
              <a:off x="2169720" y="6582912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454E5C77-5960-45F2-A8F4-437BBCEB11F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15720" y="64752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599CA86-0AA4-43B0-9BD8-C408990EDF1F}"/>
                  </a:ext>
                </a:extLst>
              </p14:cNvPr>
              <p14:cNvContentPartPr/>
              <p14:nvPr/>
            </p14:nvContentPartPr>
            <p14:xfrm>
              <a:off x="2169720" y="6582912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599CA86-0AA4-43B0-9BD8-C408990EDF1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15720" y="64752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F01B0B0D-23C0-406D-81B1-53560BEA6080}"/>
                  </a:ext>
                </a:extLst>
              </p14:cNvPr>
              <p14:cNvContentPartPr/>
              <p14:nvPr/>
            </p14:nvContentPartPr>
            <p14:xfrm>
              <a:off x="-1512000" y="5066496"/>
              <a:ext cx="360" cy="50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F01B0B0D-23C0-406D-81B1-53560BEA608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-1602000" y="4886496"/>
                <a:ext cx="18000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0E36B71F-8617-4B05-A565-CA68910B66AF}"/>
                  </a:ext>
                </a:extLst>
              </p14:cNvPr>
              <p14:cNvContentPartPr/>
              <p14:nvPr/>
            </p14:nvContentPartPr>
            <p14:xfrm>
              <a:off x="2998440" y="1035936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0E36B71F-8617-4B05-A565-CA68910B66A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908800" y="85593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3E9255F-D54C-4938-861C-0719B95285A6}"/>
                  </a:ext>
                </a:extLst>
              </p14:cNvPr>
              <p14:cNvContentPartPr/>
              <p14:nvPr/>
            </p14:nvContentPartPr>
            <p14:xfrm>
              <a:off x="2998440" y="1035936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C3E9255F-D54C-4938-861C-0719B95285A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908800" y="85593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3A7B024-B577-4CAE-BEB0-A6669B501358}"/>
                  </a:ext>
                </a:extLst>
              </p14:cNvPr>
              <p14:cNvContentPartPr/>
              <p14:nvPr/>
            </p14:nvContentPartPr>
            <p14:xfrm>
              <a:off x="2993760" y="1035936"/>
              <a:ext cx="504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3A7B024-B577-4CAE-BEB0-A6669B50135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4120" y="855936"/>
                <a:ext cx="1846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E0A5D064-5764-4BC6-889A-E61EBBCB274B}"/>
                  </a:ext>
                </a:extLst>
              </p14:cNvPr>
              <p14:cNvContentPartPr/>
              <p14:nvPr/>
            </p14:nvContentPartPr>
            <p14:xfrm>
              <a:off x="3729960" y="950616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E0A5D064-5764-4BC6-889A-E61EBBCB274B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640320" y="7706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CB02C25-2F1E-43D4-A77C-3F295035E347}"/>
                  </a:ext>
                </a:extLst>
              </p14:cNvPr>
              <p14:cNvContentPartPr/>
              <p14:nvPr/>
            </p14:nvContentPartPr>
            <p14:xfrm>
              <a:off x="3620520" y="1047816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CB02C25-2F1E-43D4-A77C-3F295035E34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530880" y="86817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BA54EC1-BC0A-44CE-B6F6-610C5C43FEAF}"/>
                  </a:ext>
                </a:extLst>
              </p14:cNvPr>
              <p14:cNvContentPartPr/>
              <p14:nvPr/>
            </p14:nvContentPartPr>
            <p14:xfrm>
              <a:off x="7131960" y="2462616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BA54EC1-BC0A-44CE-B6F6-610C5C43FEA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041960" y="22826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A047CCDF-AC55-4CA2-8CC2-5DEAB5DBDA79}"/>
                  </a:ext>
                </a:extLst>
              </p14:cNvPr>
              <p14:cNvContentPartPr/>
              <p14:nvPr/>
            </p14:nvContentPartPr>
            <p14:xfrm>
              <a:off x="8421831" y="2511216"/>
              <a:ext cx="3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A047CCDF-AC55-4CA2-8CC2-5DEAB5DBDA79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331831" y="23312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C113320-A213-4066-90BD-CDA6F321CA37}"/>
                  </a:ext>
                </a:extLst>
              </p14:cNvPr>
              <p14:cNvContentPartPr/>
              <p14:nvPr/>
            </p14:nvContentPartPr>
            <p14:xfrm>
              <a:off x="6644160" y="4559256"/>
              <a:ext cx="360" cy="3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C113320-A213-4066-90BD-CDA6F321CA3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554160" y="437925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E393B7F9-52EB-4DF0-9F3C-D38FF4077920}"/>
                  </a:ext>
                </a:extLst>
              </p14:cNvPr>
              <p14:cNvContentPartPr/>
              <p14:nvPr/>
            </p14:nvContentPartPr>
            <p14:xfrm>
              <a:off x="-1926720" y="3961656"/>
              <a:ext cx="360" cy="3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E393B7F9-52EB-4DF0-9F3C-D38FF4077920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-2016720" y="37820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34B2D232-CEF5-419B-B1A5-8DBEA2B7E54F}"/>
                  </a:ext>
                </a:extLst>
              </p14:cNvPr>
              <p14:cNvContentPartPr/>
              <p14:nvPr/>
            </p14:nvContentPartPr>
            <p14:xfrm>
              <a:off x="-1049040" y="3218256"/>
              <a:ext cx="360" cy="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34B2D232-CEF5-419B-B1A5-8DBEA2B7E54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-1138680" y="303825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62E2CCD-E783-4EB0-A449-D3A45EEDACA1}"/>
                  </a:ext>
                </a:extLst>
              </p14:cNvPr>
              <p14:cNvContentPartPr/>
              <p14:nvPr/>
            </p14:nvContentPartPr>
            <p14:xfrm>
              <a:off x="2047680" y="1023696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62E2CCD-E783-4EB0-A449-D3A45EEDACA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957680" y="84369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3A6B9D4B-B599-4E13-8CD4-9AE1EA05DD38}"/>
                  </a:ext>
                </a:extLst>
              </p14:cNvPr>
              <p14:cNvContentPartPr/>
              <p14:nvPr/>
            </p14:nvContentPartPr>
            <p14:xfrm>
              <a:off x="2084400" y="1023696"/>
              <a:ext cx="504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3A6B9D4B-B599-4E13-8CD4-9AE1EA05DD3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994760" y="843696"/>
                <a:ext cx="1846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915EBC98-2995-4202-8847-0A06CF184801}"/>
                  </a:ext>
                </a:extLst>
              </p14:cNvPr>
              <p14:cNvContentPartPr/>
              <p14:nvPr/>
            </p14:nvContentPartPr>
            <p14:xfrm>
              <a:off x="1987200" y="1011456"/>
              <a:ext cx="360" cy="3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915EBC98-2995-4202-8847-0A06CF18480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897200" y="8318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45DA6E77-6091-41F4-942A-0F309A3D2009}"/>
                  </a:ext>
                </a:extLst>
              </p14:cNvPr>
              <p14:cNvContentPartPr/>
              <p14:nvPr/>
            </p14:nvContentPartPr>
            <p14:xfrm>
              <a:off x="-1855800" y="657936"/>
              <a:ext cx="27000" cy="234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45DA6E77-6091-41F4-942A-0F309A3D2009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-1945800" y="477936"/>
                <a:ext cx="20664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E3F3AD06-2FD6-4505-B7DB-A8FB3DED0B43}"/>
                  </a:ext>
                </a:extLst>
              </p14:cNvPr>
              <p14:cNvContentPartPr/>
              <p14:nvPr/>
            </p14:nvContentPartPr>
            <p14:xfrm>
              <a:off x="-268560" y="816336"/>
              <a:ext cx="5040" cy="36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E3F3AD06-2FD6-4505-B7DB-A8FB3DED0B4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-358200" y="636336"/>
                <a:ext cx="1846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C9248AF4-5127-48C9-B6A2-758110871291}"/>
                  </a:ext>
                </a:extLst>
              </p14:cNvPr>
              <p14:cNvContentPartPr/>
              <p14:nvPr/>
            </p14:nvContentPartPr>
            <p14:xfrm>
              <a:off x="-2207160" y="1998936"/>
              <a:ext cx="360" cy="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C9248AF4-5127-48C9-B6A2-758110871291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-2216160" y="1989936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Space Force to clear refurbished Falcon 9 booster for upcoming GPS launch -  SpaceNews">
            <a:extLst>
              <a:ext uri="{FF2B5EF4-FFF2-40B4-BE49-F238E27FC236}">
                <a16:creationId xmlns:a16="http://schemas.microsoft.com/office/drawing/2014/main" id="{D20BC6BB-042E-267D-6378-A04FC9197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82" y="1556955"/>
            <a:ext cx="5617867" cy="3744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7914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83D18B-6D8A-73C6-271C-62CE700710E5}"/>
              </a:ext>
            </a:extLst>
          </p:cNvPr>
          <p:cNvSpPr txBox="1">
            <a:spLocks/>
          </p:cNvSpPr>
          <p:nvPr/>
        </p:nvSpPr>
        <p:spPr>
          <a:xfrm>
            <a:off x="668458" y="1330295"/>
            <a:ext cx="4501129" cy="56657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2"/>
                </a:solidFill>
              </a:rPr>
              <a:t>My Notebook</a:t>
            </a:r>
            <a:r>
              <a:rPr lang="en-US" dirty="0"/>
              <a:t>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https://github.com/FotiouK/SpaceX_Data_Science/blob/main/3-jupyter-spacex-data-wrangling.ipynb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Refine the raw data by creating a new landing classification column based on the original outcome labels. This column will serve as our target for predicting landing success, denoted as: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for success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 for failure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DCC0F21-14F7-6795-994F-C0776BE1860A}"/>
              </a:ext>
            </a:extLst>
          </p:cNvPr>
          <p:cNvGrpSpPr/>
          <p:nvPr/>
        </p:nvGrpSpPr>
        <p:grpSpPr>
          <a:xfrm>
            <a:off x="5470279" y="1738166"/>
            <a:ext cx="5913359" cy="4087891"/>
            <a:chOff x="5440110" y="1732028"/>
            <a:chExt cx="5913359" cy="4087891"/>
          </a:xfrm>
        </p:grpSpPr>
        <p:graphicFrame>
          <p:nvGraphicFramePr>
            <p:cNvPr id="4" name="Diagram 3">
              <a:extLst>
                <a:ext uri="{FF2B5EF4-FFF2-40B4-BE49-F238E27FC236}">
                  <a16:creationId xmlns:a16="http://schemas.microsoft.com/office/drawing/2014/main" id="{E2B22DA2-3BCC-E818-B23C-F8CBAB0EE25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03567524"/>
                </p:ext>
              </p:extLst>
            </p:nvPr>
          </p:nvGraphicFramePr>
          <p:xfrm>
            <a:off x="5440110" y="2416759"/>
            <a:ext cx="2534194" cy="340316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12" name="Diagram 11">
              <a:extLst>
                <a:ext uri="{FF2B5EF4-FFF2-40B4-BE49-F238E27FC236}">
                  <a16:creationId xmlns:a16="http://schemas.microsoft.com/office/drawing/2014/main" id="{32DFA384-965A-361F-FCD3-074CB09C586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95462894"/>
                </p:ext>
              </p:extLst>
            </p:nvPr>
          </p:nvGraphicFramePr>
          <p:xfrm>
            <a:off x="8819275" y="2416759"/>
            <a:ext cx="2534194" cy="340316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79CF4DA-1CD6-8F35-782B-84A4A58460E6}"/>
                </a:ext>
              </a:extLst>
            </p:cNvPr>
            <p:cNvSpPr txBox="1"/>
            <p:nvPr/>
          </p:nvSpPr>
          <p:spPr>
            <a:xfrm>
              <a:off x="5696577" y="1732028"/>
              <a:ext cx="20212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000" dirty="0"/>
                <a:t>Original Outcome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36FE1A0-ADB7-283B-470E-E7C482CE15B6}"/>
                </a:ext>
              </a:extLst>
            </p:cNvPr>
            <p:cNvSpPr txBox="1"/>
            <p:nvPr/>
          </p:nvSpPr>
          <p:spPr>
            <a:xfrm>
              <a:off x="9297534" y="1732028"/>
              <a:ext cx="15776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000" dirty="0"/>
                <a:t>Landing Class</a:t>
              </a:r>
            </a:p>
          </p:txBody>
        </p:sp>
        <p:sp>
          <p:nvSpPr>
            <p:cNvPr id="15" name="Right Arrow 11">
              <a:extLst>
                <a:ext uri="{FF2B5EF4-FFF2-40B4-BE49-F238E27FC236}">
                  <a16:creationId xmlns:a16="http://schemas.microsoft.com/office/drawing/2014/main" id="{C97B39CD-1DE5-2126-85D8-31489D3827F2}"/>
                </a:ext>
              </a:extLst>
            </p:cNvPr>
            <p:cNvSpPr/>
            <p:nvPr/>
          </p:nvSpPr>
          <p:spPr>
            <a:xfrm>
              <a:off x="8085909" y="3782112"/>
              <a:ext cx="628863" cy="67245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</p:spTree>
    <p:extLst>
      <p:ext uri="{BB962C8B-B14F-4D97-AF65-F5344CB8AC3E}">
        <p14:creationId xmlns:p14="http://schemas.microsoft.com/office/powerpoint/2010/main" val="3249288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65AFF-993C-F693-B7EC-FBAB352C4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 Data Visualisation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47335BB-5CFB-EC79-A3C9-1074F11C6998}"/>
              </a:ext>
            </a:extLst>
          </p:cNvPr>
          <p:cNvSpPr txBox="1">
            <a:spLocks/>
          </p:cNvSpPr>
          <p:nvPr/>
        </p:nvSpPr>
        <p:spPr>
          <a:xfrm>
            <a:off x="465166" y="2390125"/>
            <a:ext cx="4501129" cy="29025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2"/>
                </a:solidFill>
              </a:rPr>
              <a:t>My Visualization Notebook</a:t>
            </a:r>
            <a:r>
              <a:rPr lang="en-US" sz="2000" dirty="0"/>
              <a:t>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https://github.com/FotiouK/SpaceX_Data_Science/blob/main/5-jupyter-labs-eda-dataviz.ipynb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8" name="Table 34">
            <a:extLst>
              <a:ext uri="{FF2B5EF4-FFF2-40B4-BE49-F238E27FC236}">
                <a16:creationId xmlns:a16="http://schemas.microsoft.com/office/drawing/2014/main" id="{DC077509-4D86-FA25-E0A1-E5F0F6D351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8861516"/>
              </p:ext>
            </p:extLst>
          </p:nvPr>
        </p:nvGraphicFramePr>
        <p:xfrm>
          <a:off x="5030700" y="3121742"/>
          <a:ext cx="6409280" cy="290253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76829">
                  <a:extLst>
                    <a:ext uri="{9D8B030D-6E8A-4147-A177-3AD203B41FA5}">
                      <a16:colId xmlns:a16="http://schemas.microsoft.com/office/drawing/2014/main" val="4135780347"/>
                    </a:ext>
                  </a:extLst>
                </a:gridCol>
                <a:gridCol w="4732451">
                  <a:extLst>
                    <a:ext uri="{9D8B030D-6E8A-4147-A177-3AD203B41FA5}">
                      <a16:colId xmlns:a16="http://schemas.microsoft.com/office/drawing/2014/main" val="2843140523"/>
                    </a:ext>
                  </a:extLst>
                </a:gridCol>
              </a:tblGrid>
              <a:tr h="13145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N" dirty="0">
                          <a:solidFill>
                            <a:schemeClr val="accent1"/>
                          </a:solidFill>
                        </a:rPr>
                        <a:t>Scatter Plot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Acquire relationship between variables</a:t>
                      </a:r>
                      <a:r>
                        <a:rPr lang="en-US" sz="1800" kern="12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Flight Number vs. Orbit type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Payload vs. Orbit type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Flight Number vs. Payload Mass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Flight Number vs. Launch Site</a:t>
                      </a:r>
                      <a:endParaRPr lang="en-CN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2494980"/>
                  </a:ext>
                </a:extLst>
              </a:tr>
              <a:tr h="7831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Bar 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Plot success rate of each orbit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5638353"/>
                  </a:ext>
                </a:extLst>
              </a:tr>
              <a:tr h="804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Line Chart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Acquire yearly average launch success trend</a:t>
                      </a:r>
                    </a:p>
                    <a:p>
                      <a:pPr algn="l"/>
                      <a:endParaRPr lang="en-CN" dirty="0">
                        <a:solidFill>
                          <a:schemeClr val="accent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6678835"/>
                  </a:ext>
                </a:extLst>
              </a:tr>
            </a:tbl>
          </a:graphicData>
        </a:graphic>
      </p:graphicFrame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BD4E9041-C96A-11CD-8543-CD2265CCA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3708" y="1435650"/>
            <a:ext cx="1878822" cy="1253977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384AFD34-A50A-3BE5-DF9E-05EBE45FAC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6295" y="1435650"/>
            <a:ext cx="1878822" cy="1253977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24DBD2BC-6F16-B891-CFB1-05F64EFE62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1121" y="1435651"/>
            <a:ext cx="1856851" cy="125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612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65AFF-993C-F693-B7EC-FBAB352C4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 SQL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ADACAC86-BFD1-401C-1209-118E1982048D}"/>
              </a:ext>
            </a:extLst>
          </p:cNvPr>
          <p:cNvSpPr txBox="1">
            <a:spLocks/>
          </p:cNvSpPr>
          <p:nvPr/>
        </p:nvSpPr>
        <p:spPr>
          <a:xfrm>
            <a:off x="855014" y="3941662"/>
            <a:ext cx="7156193" cy="24183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1600" dirty="0">
                <a:solidFill>
                  <a:schemeClr val="tx2"/>
                </a:solidFill>
              </a:rPr>
              <a:t>Query the names of the </a:t>
            </a:r>
            <a:r>
              <a:rPr lang="en-US" sz="1600" b="1" dirty="0">
                <a:solidFill>
                  <a:schemeClr val="tx2"/>
                </a:solidFill>
              </a:rPr>
              <a:t>unique launch sites </a:t>
            </a:r>
            <a:r>
              <a:rPr lang="en-US" sz="1600" dirty="0">
                <a:solidFill>
                  <a:schemeClr val="tx2"/>
                </a:solidFill>
              </a:rPr>
              <a:t>in the space mission</a:t>
            </a:r>
          </a:p>
          <a:p>
            <a:pPr>
              <a:buFont typeface="Wingdings" pitchFamily="2" charset="2"/>
              <a:buChar char="ü"/>
            </a:pPr>
            <a:r>
              <a:rPr lang="en-US" sz="1600" dirty="0">
                <a:solidFill>
                  <a:schemeClr val="tx2"/>
                </a:solidFill>
              </a:rPr>
              <a:t>Query the names of the </a:t>
            </a:r>
            <a:r>
              <a:rPr lang="en-US" sz="1600" b="1" dirty="0" err="1">
                <a:solidFill>
                  <a:schemeClr val="tx2"/>
                </a:solidFill>
              </a:rPr>
              <a:t>booster_versions</a:t>
            </a:r>
            <a:r>
              <a:rPr lang="en-US" sz="1600" b="1" dirty="0">
                <a:solidFill>
                  <a:schemeClr val="tx2"/>
                </a:solidFill>
              </a:rPr>
              <a:t> </a:t>
            </a:r>
            <a:r>
              <a:rPr lang="en-US" sz="1600" dirty="0">
                <a:solidFill>
                  <a:schemeClr val="tx2"/>
                </a:solidFill>
              </a:rPr>
              <a:t>which have carried the maximum payload mass. </a:t>
            </a:r>
          </a:p>
          <a:p>
            <a:pPr>
              <a:buFont typeface="Wingdings" pitchFamily="2" charset="2"/>
              <a:buChar char="ü"/>
            </a:pPr>
            <a:r>
              <a:rPr lang="en-US" sz="1600" dirty="0">
                <a:solidFill>
                  <a:schemeClr val="tx2"/>
                </a:solidFill>
              </a:rPr>
              <a:t>List the total number of </a:t>
            </a:r>
            <a:r>
              <a:rPr lang="en-US" sz="1600" b="1" dirty="0">
                <a:solidFill>
                  <a:schemeClr val="tx2"/>
                </a:solidFill>
              </a:rPr>
              <a:t>successful</a:t>
            </a:r>
            <a:r>
              <a:rPr lang="en-US" sz="1600" dirty="0">
                <a:solidFill>
                  <a:schemeClr val="tx2"/>
                </a:solidFill>
              </a:rPr>
              <a:t> and </a:t>
            </a:r>
            <a:r>
              <a:rPr lang="en-US" sz="1600" b="1" dirty="0">
                <a:solidFill>
                  <a:schemeClr val="tx2"/>
                </a:solidFill>
              </a:rPr>
              <a:t>failure</a:t>
            </a:r>
            <a:r>
              <a:rPr lang="en-US" sz="1600" dirty="0">
                <a:solidFill>
                  <a:schemeClr val="tx2"/>
                </a:solidFill>
              </a:rPr>
              <a:t> mission outcomes</a:t>
            </a:r>
          </a:p>
          <a:p>
            <a:pPr>
              <a:buFont typeface="Wingdings" pitchFamily="2" charset="2"/>
              <a:buChar char="ü"/>
            </a:pPr>
            <a:r>
              <a:rPr lang="en-US" sz="1600" dirty="0">
                <a:solidFill>
                  <a:schemeClr val="tx2"/>
                </a:solidFill>
              </a:rPr>
              <a:t>List the names of the boosters which have </a:t>
            </a:r>
            <a:r>
              <a:rPr lang="en-US" sz="1600" b="1" dirty="0">
                <a:solidFill>
                  <a:schemeClr val="tx2"/>
                </a:solidFill>
              </a:rPr>
              <a:t>success in drone ship </a:t>
            </a:r>
            <a:r>
              <a:rPr lang="en-US" sz="1600" dirty="0">
                <a:solidFill>
                  <a:schemeClr val="tx2"/>
                </a:solidFill>
              </a:rPr>
              <a:t>and have </a:t>
            </a:r>
            <a:r>
              <a:rPr lang="en-US" sz="1600" b="1" dirty="0">
                <a:solidFill>
                  <a:schemeClr val="tx2"/>
                </a:solidFill>
              </a:rPr>
              <a:t>payload mass </a:t>
            </a:r>
            <a:r>
              <a:rPr lang="en-US" sz="1600" dirty="0">
                <a:solidFill>
                  <a:schemeClr val="tx2"/>
                </a:solidFill>
              </a:rPr>
              <a:t>in some range</a:t>
            </a:r>
          </a:p>
          <a:p>
            <a:pPr>
              <a:buFont typeface="Wingdings" pitchFamily="2" charset="2"/>
              <a:buChar char="ü"/>
            </a:pPr>
            <a:r>
              <a:rPr lang="en-US" sz="1600" dirty="0">
                <a:solidFill>
                  <a:schemeClr val="tx2"/>
                </a:solidFill>
              </a:rPr>
              <a:t>Rank the count of successful </a:t>
            </a:r>
            <a:r>
              <a:rPr lang="en-US" sz="1600" b="1" dirty="0" err="1">
                <a:solidFill>
                  <a:schemeClr val="tx2"/>
                </a:solidFill>
              </a:rPr>
              <a:t>landing_outcomes</a:t>
            </a:r>
            <a:r>
              <a:rPr lang="en-US" sz="1600" b="1" dirty="0">
                <a:solidFill>
                  <a:schemeClr val="tx2"/>
                </a:solidFill>
              </a:rPr>
              <a:t> </a:t>
            </a:r>
            <a:r>
              <a:rPr lang="en-US" sz="1600" dirty="0">
                <a:solidFill>
                  <a:schemeClr val="tx2"/>
                </a:solidFill>
              </a:rPr>
              <a:t>in date range in descending order.</a:t>
            </a:r>
          </a:p>
          <a:p>
            <a:pPr>
              <a:buFont typeface="Wingdings" pitchFamily="2" charset="2"/>
              <a:buChar char="ü"/>
            </a:pPr>
            <a:endParaRPr lang="en-US" sz="1600" b="1" dirty="0">
              <a:solidFill>
                <a:schemeClr val="tx2"/>
              </a:solidFill>
            </a:endParaRPr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6F61599-2403-3029-154E-FECFD4DF9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231" y="1597130"/>
            <a:ext cx="1295400" cy="1638300"/>
          </a:xfrm>
          <a:prstGeom prst="rect">
            <a:avLst/>
          </a:prstGeom>
        </p:spPr>
      </p:pic>
      <p:pic>
        <p:nvPicPr>
          <p:cNvPr id="12" name="Picture 11" descr="Table&#10;&#10;Description automatically generated">
            <a:extLst>
              <a:ext uri="{FF2B5EF4-FFF2-40B4-BE49-F238E27FC236}">
                <a16:creationId xmlns:a16="http://schemas.microsoft.com/office/drawing/2014/main" id="{DE0B69FD-8338-41E2-F6CA-8CAE4E447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846" y="1595218"/>
            <a:ext cx="1422400" cy="1625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71B63FB-C355-7180-3269-0EF1B9158873}"/>
              </a:ext>
            </a:extLst>
          </p:cNvPr>
          <p:cNvSpPr txBox="1"/>
          <p:nvPr/>
        </p:nvSpPr>
        <p:spPr>
          <a:xfrm>
            <a:off x="987375" y="3499014"/>
            <a:ext cx="61003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56B6C2"/>
                </a:solidFill>
                <a:effectLst/>
                <a:highlight>
                  <a:srgbClr val="204E79"/>
                </a:highlight>
                <a:latin typeface="Fira Code" pitchFamily="49" charset="0"/>
              </a:rPr>
              <a:t>%</a:t>
            </a:r>
            <a:r>
              <a:rPr lang="en-US" sz="1400" b="0" dirty="0" err="1">
                <a:solidFill>
                  <a:srgbClr val="ABB2BF"/>
                </a:solidFill>
                <a:effectLst/>
                <a:highlight>
                  <a:srgbClr val="204E79"/>
                </a:highlight>
                <a:latin typeface="Fira Code" pitchFamily="49" charset="0"/>
              </a:rPr>
              <a:t>sql</a:t>
            </a:r>
            <a:r>
              <a:rPr lang="en-US" sz="1400" b="0" dirty="0">
                <a:solidFill>
                  <a:srgbClr val="ABB2BF"/>
                </a:solidFill>
                <a:effectLst/>
                <a:highlight>
                  <a:srgbClr val="204E79"/>
                </a:highlight>
                <a:latin typeface="Fira Code" pitchFamily="49" charset="0"/>
              </a:rPr>
              <a:t> select distinct </a:t>
            </a:r>
            <a:r>
              <a:rPr lang="en-US" sz="1400" b="0" dirty="0" err="1">
                <a:solidFill>
                  <a:srgbClr val="ABB2BF"/>
                </a:solidFill>
                <a:effectLst/>
                <a:highlight>
                  <a:srgbClr val="204E79"/>
                </a:highlight>
                <a:latin typeface="Fira Code" pitchFamily="49" charset="0"/>
              </a:rPr>
              <a:t>Launch_Site</a:t>
            </a:r>
            <a:r>
              <a:rPr lang="en-US" sz="1400" b="0" dirty="0">
                <a:solidFill>
                  <a:srgbClr val="ABB2BF"/>
                </a:solidFill>
                <a:effectLst/>
                <a:highlight>
                  <a:srgbClr val="204E79"/>
                </a:highlight>
                <a:latin typeface="Fira Code" pitchFamily="49" charset="0"/>
              </a:rPr>
              <a:t> </a:t>
            </a:r>
            <a:r>
              <a:rPr lang="en-US" sz="1400" b="0" dirty="0">
                <a:solidFill>
                  <a:srgbClr val="C678DD"/>
                </a:solidFill>
                <a:effectLst/>
                <a:highlight>
                  <a:srgbClr val="204E79"/>
                </a:highlight>
                <a:latin typeface="Fira Code" pitchFamily="49" charset="0"/>
              </a:rPr>
              <a:t>from</a:t>
            </a:r>
            <a:r>
              <a:rPr lang="en-US" sz="1400" b="0" dirty="0">
                <a:solidFill>
                  <a:srgbClr val="ABB2BF"/>
                </a:solidFill>
                <a:effectLst/>
                <a:highlight>
                  <a:srgbClr val="204E79"/>
                </a:highlight>
                <a:latin typeface="Fira Code" pitchFamily="49" charset="0"/>
              </a:rPr>
              <a:t> </a:t>
            </a:r>
            <a:r>
              <a:rPr lang="en-US" sz="1400" b="0" dirty="0">
                <a:solidFill>
                  <a:srgbClr val="D19A66"/>
                </a:solidFill>
                <a:effectLst/>
                <a:highlight>
                  <a:srgbClr val="204E79"/>
                </a:highlight>
                <a:latin typeface="Fira Code" pitchFamily="49" charset="0"/>
              </a:rPr>
              <a:t>SPACEXTBL</a:t>
            </a:r>
            <a:r>
              <a:rPr lang="en-US" sz="1400" b="0" dirty="0">
                <a:solidFill>
                  <a:srgbClr val="ABB2BF"/>
                </a:solidFill>
                <a:effectLst/>
                <a:highlight>
                  <a:srgbClr val="204E79"/>
                </a:highlight>
                <a:latin typeface="Fira Code" pitchFamily="49" charset="0"/>
              </a:rPr>
              <a:t> 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D0C7000-E53C-21D1-9BE6-45F64664EE88}"/>
              </a:ext>
            </a:extLst>
          </p:cNvPr>
          <p:cNvSpPr txBox="1">
            <a:spLocks/>
          </p:cNvSpPr>
          <p:nvPr/>
        </p:nvSpPr>
        <p:spPr>
          <a:xfrm>
            <a:off x="796663" y="1188219"/>
            <a:ext cx="4501129" cy="56657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2"/>
                </a:solidFill>
              </a:rPr>
              <a:t>My SQL Notebook</a:t>
            </a:r>
            <a:r>
              <a:rPr lang="en-US" dirty="0"/>
              <a:t>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https://github.com/FotiouK/SpaceX_Data_Science/blob/main/4-jupyter-labs-eda-sql-coursera_sqllite.ipynb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EB6B2FB-8285-A728-C4F3-507B484B1C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4772" y="1615430"/>
            <a:ext cx="2920563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039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65AFF-993C-F693-B7EC-FBAB352C4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Interactive Map with Folium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0C77A73-1D71-6E85-EBBD-CBE7C554B150}"/>
              </a:ext>
            </a:extLst>
          </p:cNvPr>
          <p:cNvSpPr txBox="1">
            <a:spLocks/>
          </p:cNvSpPr>
          <p:nvPr/>
        </p:nvSpPr>
        <p:spPr>
          <a:xfrm>
            <a:off x="838200" y="1575480"/>
            <a:ext cx="485969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Add </a:t>
            </a:r>
            <a:r>
              <a:rPr lang="en-US" b="1" dirty="0">
                <a:solidFill>
                  <a:schemeClr val="tx2"/>
                </a:solidFill>
              </a:rPr>
              <a:t>Circles</a:t>
            </a:r>
            <a:r>
              <a:rPr lang="en-US" dirty="0">
                <a:solidFill>
                  <a:schemeClr val="tx2"/>
                </a:solidFill>
              </a:rPr>
              <a:t> for Launch sites and </a:t>
            </a:r>
            <a:r>
              <a:rPr lang="en-US" b="1" dirty="0">
                <a:solidFill>
                  <a:schemeClr val="tx2"/>
                </a:solidFill>
              </a:rPr>
              <a:t>Markers</a:t>
            </a:r>
            <a:r>
              <a:rPr lang="en-US" dirty="0">
                <a:solidFill>
                  <a:schemeClr val="tx2"/>
                </a:solidFill>
              </a:rPr>
              <a:t> for labels</a:t>
            </a:r>
          </a:p>
          <a:p>
            <a:r>
              <a:rPr lang="en-US" dirty="0">
                <a:solidFill>
                  <a:schemeClr val="tx2"/>
                </a:solidFill>
              </a:rPr>
              <a:t>Add </a:t>
            </a:r>
            <a:r>
              <a:rPr lang="en-US" b="1" dirty="0" err="1">
                <a:solidFill>
                  <a:schemeClr val="tx2"/>
                </a:solidFill>
              </a:rPr>
              <a:t>MarkerCluster</a:t>
            </a:r>
            <a:r>
              <a:rPr lang="en-US" dirty="0">
                <a:solidFill>
                  <a:schemeClr val="tx2"/>
                </a:solidFill>
              </a:rPr>
              <a:t> for successful and failed launches</a:t>
            </a:r>
          </a:p>
          <a:p>
            <a:r>
              <a:rPr lang="en-US" dirty="0">
                <a:solidFill>
                  <a:schemeClr val="tx2"/>
                </a:solidFill>
              </a:rPr>
              <a:t>Add </a:t>
            </a:r>
            <a:r>
              <a:rPr lang="en-US" b="1" dirty="0">
                <a:solidFill>
                  <a:schemeClr val="tx2"/>
                </a:solidFill>
              </a:rPr>
              <a:t>Lines</a:t>
            </a:r>
            <a:r>
              <a:rPr lang="en-US" dirty="0">
                <a:solidFill>
                  <a:schemeClr val="tx2"/>
                </a:solidFill>
              </a:rPr>
              <a:t> for calculate distance between launch sites and their proximities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8BDE6F-1C3C-D635-0D00-A4C1983D5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864" y="1641243"/>
            <a:ext cx="5615815" cy="3575513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F8487E3-34F7-A821-8FEA-0687F7B5D8A2}"/>
              </a:ext>
            </a:extLst>
          </p:cNvPr>
          <p:cNvSpPr txBox="1">
            <a:spLocks/>
          </p:cNvSpPr>
          <p:nvPr/>
        </p:nvSpPr>
        <p:spPr>
          <a:xfrm>
            <a:off x="838200" y="4370334"/>
            <a:ext cx="8272434" cy="56657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2"/>
                </a:solidFill>
              </a:rPr>
              <a:t>My SQL Notebook</a:t>
            </a:r>
            <a:r>
              <a:rPr lang="en-US" dirty="0"/>
              <a:t>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https://github.com/FotiouK/SpaceX_Data_Science/blob/main/6-jupyter_launch_site_location_folium.ipynb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723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65AFF-993C-F693-B7EC-FBAB352C4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Dashboard with </a:t>
            </a:r>
            <a:r>
              <a:rPr lang="en-GB" dirty="0" err="1"/>
              <a:t>Plotly</a:t>
            </a:r>
            <a:r>
              <a:rPr lang="en-GB" dirty="0"/>
              <a:t> Dash</a:t>
            </a:r>
          </a:p>
        </p:txBody>
      </p:sp>
      <p:pic>
        <p:nvPicPr>
          <p:cNvPr id="4" name="Picture 3" descr="Chart&#10;&#10;Description automatically generated with medium confidence">
            <a:extLst>
              <a:ext uri="{FF2B5EF4-FFF2-40B4-BE49-F238E27FC236}">
                <a16:creationId xmlns:a16="http://schemas.microsoft.com/office/drawing/2014/main" id="{BEAFED8D-372B-2DF1-B59A-43DBE60B1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704" y="1388155"/>
            <a:ext cx="6697780" cy="4081689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3EDFBC-0DD3-C5FE-5C54-BAD5B373C41C}"/>
              </a:ext>
            </a:extLst>
          </p:cNvPr>
          <p:cNvSpPr txBox="1">
            <a:spLocks/>
          </p:cNvSpPr>
          <p:nvPr/>
        </p:nvSpPr>
        <p:spPr>
          <a:xfrm>
            <a:off x="443639" y="1528082"/>
            <a:ext cx="5092908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tx2"/>
                </a:solidFill>
              </a:rPr>
              <a:t>Dropdown menu </a:t>
            </a:r>
            <a:r>
              <a:rPr lang="en-GB" dirty="0">
                <a:solidFill>
                  <a:schemeClr val="tx2"/>
                </a:solidFill>
              </a:rPr>
              <a:t>+ </a:t>
            </a:r>
            <a:r>
              <a:rPr lang="en-GB" b="1" dirty="0">
                <a:solidFill>
                  <a:schemeClr val="tx2"/>
                </a:solidFill>
              </a:rPr>
              <a:t>Pie Chart</a:t>
            </a:r>
            <a:r>
              <a:rPr lang="en-GB" dirty="0">
                <a:solidFill>
                  <a:schemeClr val="tx2"/>
                </a:solidFill>
              </a:rPr>
              <a:t>: </a:t>
            </a:r>
            <a:r>
              <a:rPr lang="en-GB" dirty="0">
                <a:solidFill>
                  <a:schemeClr val="tx1"/>
                </a:solidFill>
              </a:rPr>
              <a:t>Visualises success launch distribution per launch site.</a:t>
            </a:r>
          </a:p>
          <a:p>
            <a:r>
              <a:rPr lang="en-GB" b="1" dirty="0">
                <a:solidFill>
                  <a:schemeClr val="tx2"/>
                </a:solidFill>
              </a:rPr>
              <a:t>Range Slider + Scatter Plot: </a:t>
            </a:r>
            <a:r>
              <a:rPr lang="en-GB" dirty="0">
                <a:solidFill>
                  <a:schemeClr val="tx1"/>
                </a:solidFill>
              </a:rPr>
              <a:t>Analyses Payload vs. Success correlation across diverse launch sites.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93E883D-E03B-DF43-CF56-61CB8E8C0B53}"/>
              </a:ext>
            </a:extLst>
          </p:cNvPr>
          <p:cNvSpPr txBox="1">
            <a:spLocks/>
          </p:cNvSpPr>
          <p:nvPr/>
        </p:nvSpPr>
        <p:spPr>
          <a:xfrm>
            <a:off x="443639" y="4025101"/>
            <a:ext cx="4773065" cy="56657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2"/>
                </a:solidFill>
              </a:rPr>
              <a:t>My SQL Notebook</a:t>
            </a:r>
            <a:r>
              <a:rPr lang="en-US" dirty="0"/>
              <a:t>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https://github.com/FotiouK/SpaceX_Data_Science/blob/main/7-spacex_dash_app.py.ipynb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7107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65AFF-993C-F693-B7EC-FBAB352C4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800" dirty="0"/>
              <a:t>Predictive Analysis(Classification) 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048B686-8C8C-A89A-7D8C-47C28A683398}"/>
              </a:ext>
            </a:extLst>
          </p:cNvPr>
          <p:cNvSpPr txBox="1">
            <a:spLocks/>
          </p:cNvSpPr>
          <p:nvPr/>
        </p:nvSpPr>
        <p:spPr>
          <a:xfrm>
            <a:off x="770011" y="5335828"/>
            <a:ext cx="11144128" cy="10871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2"/>
                </a:solidFill>
              </a:rPr>
              <a:t>My Notebook</a:t>
            </a:r>
            <a:endParaRPr lang="en-US" sz="1200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https://github.com/FotiouK/SpaceX_Data_Science/blob/main/8-SpaceX_Machine_Learning_Prediction.ipynb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Rounded Rectangle 5">
            <a:extLst>
              <a:ext uri="{FF2B5EF4-FFF2-40B4-BE49-F238E27FC236}">
                <a16:creationId xmlns:a16="http://schemas.microsoft.com/office/drawing/2014/main" id="{0DE88431-C880-C0BE-F4C1-B31EBDFDC16B}"/>
              </a:ext>
            </a:extLst>
          </p:cNvPr>
          <p:cNvSpPr/>
          <p:nvPr/>
        </p:nvSpPr>
        <p:spPr>
          <a:xfrm>
            <a:off x="3239172" y="1593965"/>
            <a:ext cx="1930817" cy="7664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Preprocess Data</a:t>
            </a:r>
          </a:p>
        </p:txBody>
      </p:sp>
      <p:sp>
        <p:nvSpPr>
          <p:cNvPr id="10" name="Rounded Rectangle 6">
            <a:extLst>
              <a:ext uri="{FF2B5EF4-FFF2-40B4-BE49-F238E27FC236}">
                <a16:creationId xmlns:a16="http://schemas.microsoft.com/office/drawing/2014/main" id="{BC72717C-E48A-167D-94CB-57719B171175}"/>
              </a:ext>
            </a:extLst>
          </p:cNvPr>
          <p:cNvSpPr/>
          <p:nvPr/>
        </p:nvSpPr>
        <p:spPr>
          <a:xfrm>
            <a:off x="5447290" y="1593965"/>
            <a:ext cx="1930817" cy="7664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Define Model  </a:t>
            </a:r>
          </a:p>
        </p:txBody>
      </p:sp>
      <p:sp>
        <p:nvSpPr>
          <p:cNvPr id="11" name="Rounded Rectangle 7">
            <a:extLst>
              <a:ext uri="{FF2B5EF4-FFF2-40B4-BE49-F238E27FC236}">
                <a16:creationId xmlns:a16="http://schemas.microsoft.com/office/drawing/2014/main" id="{916BA336-FBC0-0970-EDF2-F3D2CA452450}"/>
              </a:ext>
            </a:extLst>
          </p:cNvPr>
          <p:cNvSpPr/>
          <p:nvPr/>
        </p:nvSpPr>
        <p:spPr>
          <a:xfrm>
            <a:off x="7633208" y="1593965"/>
            <a:ext cx="1930817" cy="7664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Train Model</a:t>
            </a:r>
          </a:p>
        </p:txBody>
      </p:sp>
      <p:sp>
        <p:nvSpPr>
          <p:cNvPr id="12" name="Rounded Rectangle 8">
            <a:extLst>
              <a:ext uri="{FF2B5EF4-FFF2-40B4-BE49-F238E27FC236}">
                <a16:creationId xmlns:a16="http://schemas.microsoft.com/office/drawing/2014/main" id="{90F8536E-96DF-BB6B-C108-39C25C640F5F}"/>
              </a:ext>
            </a:extLst>
          </p:cNvPr>
          <p:cNvSpPr/>
          <p:nvPr/>
        </p:nvSpPr>
        <p:spPr>
          <a:xfrm>
            <a:off x="9832573" y="1593965"/>
            <a:ext cx="1930817" cy="7664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Evaluate Model</a:t>
            </a: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4957F8B3-A874-404B-2FBA-398109A11A7F}"/>
              </a:ext>
            </a:extLst>
          </p:cNvPr>
          <p:cNvSpPr/>
          <p:nvPr/>
        </p:nvSpPr>
        <p:spPr>
          <a:xfrm>
            <a:off x="3239171" y="2715132"/>
            <a:ext cx="1930817" cy="76648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Data Cleaning</a:t>
            </a:r>
          </a:p>
        </p:txBody>
      </p:sp>
      <p:sp>
        <p:nvSpPr>
          <p:cNvPr id="14" name="Rounded Rectangle 10">
            <a:extLst>
              <a:ext uri="{FF2B5EF4-FFF2-40B4-BE49-F238E27FC236}">
                <a16:creationId xmlns:a16="http://schemas.microsoft.com/office/drawing/2014/main" id="{25F1D745-CF4D-AA90-F46C-9F6AF99392B4}"/>
              </a:ext>
            </a:extLst>
          </p:cNvPr>
          <p:cNvSpPr/>
          <p:nvPr/>
        </p:nvSpPr>
        <p:spPr>
          <a:xfrm>
            <a:off x="3234853" y="3604639"/>
            <a:ext cx="1930817" cy="76648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Data Transformation</a:t>
            </a:r>
          </a:p>
        </p:txBody>
      </p:sp>
      <p:sp>
        <p:nvSpPr>
          <p:cNvPr id="15" name="Rounded Rectangle 11">
            <a:extLst>
              <a:ext uri="{FF2B5EF4-FFF2-40B4-BE49-F238E27FC236}">
                <a16:creationId xmlns:a16="http://schemas.microsoft.com/office/drawing/2014/main" id="{7E50D599-6FAC-0641-9482-08AC7BE4C38C}"/>
              </a:ext>
            </a:extLst>
          </p:cNvPr>
          <p:cNvSpPr/>
          <p:nvPr/>
        </p:nvSpPr>
        <p:spPr>
          <a:xfrm>
            <a:off x="3234853" y="4497553"/>
            <a:ext cx="1930817" cy="76648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Dataset Splitting</a:t>
            </a:r>
          </a:p>
        </p:txBody>
      </p:sp>
      <p:sp>
        <p:nvSpPr>
          <p:cNvPr id="16" name="Rounded Rectangle 12">
            <a:extLst>
              <a:ext uri="{FF2B5EF4-FFF2-40B4-BE49-F238E27FC236}">
                <a16:creationId xmlns:a16="http://schemas.microsoft.com/office/drawing/2014/main" id="{02B74050-0FC2-B8A8-2349-250DFFC7FE33}"/>
              </a:ext>
            </a:extLst>
          </p:cNvPr>
          <p:cNvSpPr/>
          <p:nvPr/>
        </p:nvSpPr>
        <p:spPr>
          <a:xfrm>
            <a:off x="5447290" y="2715132"/>
            <a:ext cx="1930817" cy="76648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Choose Model</a:t>
            </a:r>
          </a:p>
        </p:txBody>
      </p:sp>
      <p:sp>
        <p:nvSpPr>
          <p:cNvPr id="17" name="Rounded Rectangle 13">
            <a:extLst>
              <a:ext uri="{FF2B5EF4-FFF2-40B4-BE49-F238E27FC236}">
                <a16:creationId xmlns:a16="http://schemas.microsoft.com/office/drawing/2014/main" id="{CDED5127-31E4-5C75-3229-7F90BF26C633}"/>
              </a:ext>
            </a:extLst>
          </p:cNvPr>
          <p:cNvSpPr/>
          <p:nvPr/>
        </p:nvSpPr>
        <p:spPr>
          <a:xfrm>
            <a:off x="5447290" y="3604639"/>
            <a:ext cx="1930817" cy="76648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Model Parameters</a:t>
            </a:r>
          </a:p>
        </p:txBody>
      </p:sp>
      <p:sp>
        <p:nvSpPr>
          <p:cNvPr id="18" name="Rounded Rectangle 14">
            <a:extLst>
              <a:ext uri="{FF2B5EF4-FFF2-40B4-BE49-F238E27FC236}">
                <a16:creationId xmlns:a16="http://schemas.microsoft.com/office/drawing/2014/main" id="{92978FAC-D419-13A5-AC3C-435E5FDFC676}"/>
              </a:ext>
            </a:extLst>
          </p:cNvPr>
          <p:cNvSpPr/>
          <p:nvPr/>
        </p:nvSpPr>
        <p:spPr>
          <a:xfrm>
            <a:off x="7641962" y="2715132"/>
            <a:ext cx="1930817" cy="76648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Tune Model</a:t>
            </a:r>
          </a:p>
        </p:txBody>
      </p:sp>
      <p:sp>
        <p:nvSpPr>
          <p:cNvPr id="19" name="Rounded Rectangle 15">
            <a:extLst>
              <a:ext uri="{FF2B5EF4-FFF2-40B4-BE49-F238E27FC236}">
                <a16:creationId xmlns:a16="http://schemas.microsoft.com/office/drawing/2014/main" id="{FD5F98F6-9FC7-C5EB-AD58-0F46183EFA80}"/>
              </a:ext>
            </a:extLst>
          </p:cNvPr>
          <p:cNvSpPr/>
          <p:nvPr/>
        </p:nvSpPr>
        <p:spPr>
          <a:xfrm>
            <a:off x="9832572" y="2715132"/>
            <a:ext cx="1930817" cy="76648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Accuracy Analysis</a:t>
            </a:r>
          </a:p>
        </p:txBody>
      </p:sp>
      <p:sp>
        <p:nvSpPr>
          <p:cNvPr id="20" name="Rounded Rectangle 16">
            <a:extLst>
              <a:ext uri="{FF2B5EF4-FFF2-40B4-BE49-F238E27FC236}">
                <a16:creationId xmlns:a16="http://schemas.microsoft.com/office/drawing/2014/main" id="{DC149432-BC71-58AD-9979-8E27380C2DBC}"/>
              </a:ext>
            </a:extLst>
          </p:cNvPr>
          <p:cNvSpPr/>
          <p:nvPr/>
        </p:nvSpPr>
        <p:spPr>
          <a:xfrm>
            <a:off x="9832572" y="3601299"/>
            <a:ext cx="1930817" cy="76648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Model Plot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0F36B1-C94D-85C7-D756-2C6748C57F38}"/>
              </a:ext>
            </a:extLst>
          </p:cNvPr>
          <p:cNvSpPr txBox="1"/>
          <p:nvPr/>
        </p:nvSpPr>
        <p:spPr>
          <a:xfrm>
            <a:off x="428610" y="1593965"/>
            <a:ext cx="279605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itchFamily="2" charset="2"/>
              <a:buChar char="q"/>
            </a:pPr>
            <a:r>
              <a:rPr lang="en-US" sz="2000" b="1" dirty="0">
                <a:solidFill>
                  <a:schemeClr val="tx2"/>
                </a:solidFill>
                <a:latin typeface="-apple-system"/>
              </a:rPr>
              <a:t>Prepare</a:t>
            </a:r>
            <a:r>
              <a:rPr lang="en-US" sz="2000" dirty="0">
                <a:solidFill>
                  <a:schemeClr val="tx2"/>
                </a:solidFill>
                <a:latin typeface="-apple-system"/>
              </a:rPr>
              <a:t> </a:t>
            </a:r>
            <a:r>
              <a:rPr lang="en-US" sz="2000" dirty="0">
                <a:latin typeface="-apple-system"/>
              </a:rPr>
              <a:t>data</a:t>
            </a:r>
            <a:endParaRPr lang="en-US" sz="2000" b="0" i="0" dirty="0">
              <a:effectLst/>
              <a:latin typeface="-apple-system"/>
            </a:endParaRPr>
          </a:p>
          <a:p>
            <a:pPr marL="285750" indent="-285750" algn="l">
              <a:buFont typeface="Wingdings" pitchFamily="2" charset="2"/>
              <a:buChar char="q"/>
            </a:pPr>
            <a:r>
              <a:rPr lang="en-US" sz="2000" b="1" i="0" dirty="0">
                <a:solidFill>
                  <a:schemeClr val="tx2"/>
                </a:solidFill>
                <a:effectLst/>
                <a:latin typeface="-apple-system"/>
              </a:rPr>
              <a:t>Create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-apple-system"/>
              </a:rPr>
              <a:t> </a:t>
            </a:r>
            <a:r>
              <a:rPr lang="en-US" sz="2000" b="0" i="0" dirty="0">
                <a:effectLst/>
                <a:latin typeface="-apple-system"/>
              </a:rPr>
              <a:t>a column for the class</a:t>
            </a:r>
          </a:p>
          <a:p>
            <a:pPr marL="285750" indent="-285750" algn="l">
              <a:buFont typeface="Wingdings" pitchFamily="2" charset="2"/>
              <a:buChar char="q"/>
            </a:pPr>
            <a:r>
              <a:rPr lang="en-US" sz="2000" b="1" i="0" dirty="0">
                <a:solidFill>
                  <a:schemeClr val="tx2"/>
                </a:solidFill>
                <a:effectLst/>
                <a:latin typeface="-apple-system"/>
              </a:rPr>
              <a:t>Standardize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-apple-system"/>
              </a:rPr>
              <a:t> </a:t>
            </a:r>
            <a:r>
              <a:rPr lang="en-US" sz="2000" b="0" i="0" dirty="0">
                <a:effectLst/>
                <a:latin typeface="-apple-system"/>
              </a:rPr>
              <a:t>the data</a:t>
            </a:r>
          </a:p>
          <a:p>
            <a:pPr marL="285750" indent="-285750" algn="l">
              <a:buFont typeface="Wingdings" pitchFamily="2" charset="2"/>
              <a:buChar char="q"/>
            </a:pPr>
            <a:r>
              <a:rPr lang="en-US" sz="2000" b="1" i="0" dirty="0">
                <a:solidFill>
                  <a:schemeClr val="tx2"/>
                </a:solidFill>
                <a:effectLst/>
                <a:latin typeface="-apple-system"/>
              </a:rPr>
              <a:t>Split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-apple-system"/>
              </a:rPr>
              <a:t> </a:t>
            </a:r>
            <a:r>
              <a:rPr lang="en-US" sz="2000" b="0" i="0" dirty="0">
                <a:effectLst/>
                <a:latin typeface="-apple-system"/>
              </a:rPr>
              <a:t>into training data and test data</a:t>
            </a:r>
          </a:p>
          <a:p>
            <a:pPr marL="285750" indent="-285750" algn="l">
              <a:buFont typeface="Wingdings" pitchFamily="2" charset="2"/>
              <a:buChar char="q"/>
            </a:pPr>
            <a:r>
              <a:rPr lang="en-US" sz="2000" b="1" i="0" dirty="0">
                <a:solidFill>
                  <a:schemeClr val="tx2"/>
                </a:solidFill>
                <a:effectLst/>
                <a:latin typeface="-apple-system"/>
              </a:rPr>
              <a:t>Define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-apple-system"/>
              </a:rPr>
              <a:t> </a:t>
            </a:r>
            <a:r>
              <a:rPr lang="en-US" sz="2000" dirty="0">
                <a:latin typeface="-apple-system"/>
              </a:rPr>
              <a:t>model and parameters</a:t>
            </a:r>
          </a:p>
          <a:p>
            <a:pPr marL="285750" indent="-285750" algn="l">
              <a:buFont typeface="Wingdings" pitchFamily="2" charset="2"/>
              <a:buChar char="q"/>
            </a:pPr>
            <a:r>
              <a:rPr lang="en-US" sz="2000" b="1" dirty="0">
                <a:solidFill>
                  <a:schemeClr val="tx2"/>
                </a:solidFill>
                <a:latin typeface="-apple-system"/>
              </a:rPr>
              <a:t>Train</a:t>
            </a:r>
            <a:r>
              <a:rPr lang="en-US" sz="2000" dirty="0">
                <a:solidFill>
                  <a:schemeClr val="tx2"/>
                </a:solidFill>
                <a:latin typeface="-apple-system"/>
              </a:rPr>
              <a:t> </a:t>
            </a:r>
            <a:r>
              <a:rPr lang="en-US" sz="2000" dirty="0">
                <a:latin typeface="-apple-system"/>
              </a:rPr>
              <a:t>and</a:t>
            </a:r>
            <a:r>
              <a:rPr lang="en-US" sz="2000" dirty="0">
                <a:solidFill>
                  <a:schemeClr val="tx2"/>
                </a:solidFill>
                <a:latin typeface="-apple-system"/>
              </a:rPr>
              <a:t> </a:t>
            </a:r>
            <a:r>
              <a:rPr lang="en-US" sz="2000" b="1" dirty="0">
                <a:solidFill>
                  <a:schemeClr val="tx2"/>
                </a:solidFill>
                <a:latin typeface="-apple-system"/>
              </a:rPr>
              <a:t>Grid Search </a:t>
            </a:r>
            <a:r>
              <a:rPr lang="en-US" sz="2000" dirty="0">
                <a:latin typeface="-apple-system"/>
              </a:rPr>
              <a:t>for best parameters</a:t>
            </a:r>
          </a:p>
          <a:p>
            <a:pPr marL="285750" indent="-285750" algn="l">
              <a:buFont typeface="Wingdings" pitchFamily="2" charset="2"/>
              <a:buChar char="q"/>
            </a:pPr>
            <a:r>
              <a:rPr lang="en-US" sz="2000" b="1" i="0" dirty="0">
                <a:solidFill>
                  <a:schemeClr val="tx2"/>
                </a:solidFill>
                <a:effectLst/>
                <a:latin typeface="-apple-system"/>
              </a:rPr>
              <a:t>Evaluation</a:t>
            </a:r>
          </a:p>
        </p:txBody>
      </p:sp>
      <p:sp>
        <p:nvSpPr>
          <p:cNvPr id="22" name="Rounded Rectangle 19">
            <a:extLst>
              <a:ext uri="{FF2B5EF4-FFF2-40B4-BE49-F238E27FC236}">
                <a16:creationId xmlns:a16="http://schemas.microsoft.com/office/drawing/2014/main" id="{96BC4056-654F-F659-5AE6-5FE29F5E6577}"/>
              </a:ext>
            </a:extLst>
          </p:cNvPr>
          <p:cNvSpPr/>
          <p:nvPr/>
        </p:nvSpPr>
        <p:spPr>
          <a:xfrm>
            <a:off x="7641962" y="3601299"/>
            <a:ext cx="1930817" cy="76648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Grid Search</a:t>
            </a:r>
          </a:p>
        </p:txBody>
      </p:sp>
      <p:sp>
        <p:nvSpPr>
          <p:cNvPr id="23" name="Right Arrow 20">
            <a:extLst>
              <a:ext uri="{FF2B5EF4-FFF2-40B4-BE49-F238E27FC236}">
                <a16:creationId xmlns:a16="http://schemas.microsoft.com/office/drawing/2014/main" id="{82CCDC8A-E6B5-74F7-BA66-31F083289787}"/>
              </a:ext>
            </a:extLst>
          </p:cNvPr>
          <p:cNvSpPr/>
          <p:nvPr/>
        </p:nvSpPr>
        <p:spPr>
          <a:xfrm>
            <a:off x="5179315" y="1802394"/>
            <a:ext cx="259023" cy="3496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4" name="Right Arrow 21">
            <a:extLst>
              <a:ext uri="{FF2B5EF4-FFF2-40B4-BE49-F238E27FC236}">
                <a16:creationId xmlns:a16="http://schemas.microsoft.com/office/drawing/2014/main" id="{4865719E-3A91-EC1F-0A5D-1EC282B33CF5}"/>
              </a:ext>
            </a:extLst>
          </p:cNvPr>
          <p:cNvSpPr/>
          <p:nvPr/>
        </p:nvSpPr>
        <p:spPr>
          <a:xfrm>
            <a:off x="7388291" y="1808345"/>
            <a:ext cx="259023" cy="3496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ight Arrow 22">
            <a:extLst>
              <a:ext uri="{FF2B5EF4-FFF2-40B4-BE49-F238E27FC236}">
                <a16:creationId xmlns:a16="http://schemas.microsoft.com/office/drawing/2014/main" id="{301DD8EB-A4B7-E5F0-DE61-9439014E12E8}"/>
              </a:ext>
            </a:extLst>
          </p:cNvPr>
          <p:cNvSpPr/>
          <p:nvPr/>
        </p:nvSpPr>
        <p:spPr>
          <a:xfrm>
            <a:off x="9573549" y="1802393"/>
            <a:ext cx="259023" cy="3496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39171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5C484A8-4A55-F8D2-C151-57A96B8CE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74" y="1552470"/>
            <a:ext cx="2797200" cy="213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191AA77-2914-09E5-5FF0-DF85AA4877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43" y="3752334"/>
            <a:ext cx="2788076" cy="213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Graphical user interface, chart, Excel, pie chart&#10;&#10;Description automatically generated">
            <a:extLst>
              <a:ext uri="{FF2B5EF4-FFF2-40B4-BE49-F238E27FC236}">
                <a16:creationId xmlns:a16="http://schemas.microsoft.com/office/drawing/2014/main" id="{F77FAFDE-7984-6A6D-9686-412EDF9C11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0918" y="1473689"/>
            <a:ext cx="4400921" cy="47032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A90DB5-FFD8-7E80-F8AA-6FF9150EC7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1401" y="1611532"/>
            <a:ext cx="3505650" cy="2232000"/>
          </a:xfrm>
          <a:prstGeom prst="rect">
            <a:avLst/>
          </a:prstGeom>
        </p:spPr>
      </p:pic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BA60A28F-5C14-22E5-D885-B5312BD8AC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1401" y="4024885"/>
            <a:ext cx="3154176" cy="213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66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 useBgFill="1">
        <p:nvSpPr>
          <p:cNvPr id="68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BF283C-E7D4-23D6-F5B5-9370D7ED3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6942391" cy="4149724"/>
          </a:xfrm>
        </p:spPr>
        <p:txBody>
          <a:bodyPr anchor="ctr">
            <a:normAutofit/>
          </a:bodyPr>
          <a:lstStyle/>
          <a:p>
            <a:pPr algn="ctr"/>
            <a:r>
              <a:rPr lang="en-GB" sz="6000" dirty="0"/>
              <a:t>Insight Drawn </a:t>
            </a:r>
            <a:br>
              <a:rPr lang="en-GB" sz="6000" dirty="0"/>
            </a:br>
            <a:r>
              <a:rPr lang="en-GB" sz="6000" dirty="0"/>
              <a:t>from EDA</a:t>
            </a:r>
          </a:p>
        </p:txBody>
      </p:sp>
    </p:spTree>
    <p:extLst>
      <p:ext uri="{BB962C8B-B14F-4D97-AF65-F5344CB8AC3E}">
        <p14:creationId xmlns:p14="http://schemas.microsoft.com/office/powerpoint/2010/main" val="2701569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Flight Number VS Launch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F4F3F9-C69C-6E83-31FB-C59B8585F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48" y="1496995"/>
            <a:ext cx="11464503" cy="420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66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Payload VS Launch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95A14E-AA7C-9218-BDE0-AEFF780BA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00" y="1513027"/>
            <a:ext cx="11466000" cy="466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084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54" y="263810"/>
            <a:ext cx="8508528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0600" y="1825625"/>
            <a:ext cx="7076162" cy="4351338"/>
          </a:xfrm>
        </p:spPr>
        <p:txBody>
          <a:bodyPr>
            <a:normAutofit/>
          </a:bodyPr>
          <a:lstStyle/>
          <a:p>
            <a:r>
              <a:rPr lang="en-US" sz="2500" dirty="0">
                <a:solidFill>
                  <a:schemeClr val="tx1"/>
                </a:solidFill>
              </a:rPr>
              <a:t>Executive Summary</a:t>
            </a:r>
          </a:p>
          <a:p>
            <a:r>
              <a:rPr lang="en-US" sz="2500" dirty="0">
                <a:solidFill>
                  <a:schemeClr val="tx1"/>
                </a:solidFill>
              </a:rPr>
              <a:t>Introduction</a:t>
            </a:r>
          </a:p>
          <a:p>
            <a:r>
              <a:rPr lang="en-US" sz="2500" dirty="0">
                <a:solidFill>
                  <a:schemeClr val="tx1"/>
                </a:solidFill>
              </a:rPr>
              <a:t>Methodology</a:t>
            </a:r>
          </a:p>
          <a:p>
            <a:r>
              <a:rPr lang="en-US" sz="2500" dirty="0">
                <a:solidFill>
                  <a:schemeClr val="tx1"/>
                </a:solidFill>
              </a:rPr>
              <a:t>Results</a:t>
            </a:r>
          </a:p>
          <a:p>
            <a:r>
              <a:rPr lang="en-US" sz="2500" dirty="0">
                <a:solidFill>
                  <a:schemeClr val="tx1"/>
                </a:solidFill>
              </a:rPr>
              <a:t>Discussion</a:t>
            </a:r>
          </a:p>
          <a:p>
            <a:r>
              <a:rPr lang="en-US" sz="2500" dirty="0">
                <a:solidFill>
                  <a:schemeClr val="tx1"/>
                </a:solidFill>
              </a:rPr>
              <a:t>Conclusion</a:t>
            </a:r>
          </a:p>
          <a:p>
            <a:r>
              <a:rPr lang="en-US" sz="2500" dirty="0">
                <a:solidFill>
                  <a:schemeClr val="tx1"/>
                </a:solidFill>
              </a:rPr>
              <a:t>Appendix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A185CBD-ED91-4F24-BEB9-8E33AD8AC3B1}"/>
                  </a:ext>
                </a:extLst>
              </p14:cNvPr>
              <p14:cNvContentPartPr/>
              <p14:nvPr/>
            </p14:nvContentPartPr>
            <p14:xfrm>
              <a:off x="1889280" y="999312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A185CBD-ED91-4F24-BEB9-8E33AD8AC3B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9280" y="81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32BD37A-4777-4658-98DC-561C88BBD6B5}"/>
                  </a:ext>
                </a:extLst>
              </p14:cNvPr>
              <p14:cNvContentPartPr/>
              <p14:nvPr/>
            </p14:nvContentPartPr>
            <p14:xfrm>
              <a:off x="2328120" y="962952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32BD37A-4777-4658-98DC-561C88BBD6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38120" y="783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D6F0DE4-0F5C-4DBC-980B-FA84561A37BD}"/>
                  </a:ext>
                </a:extLst>
              </p14:cNvPr>
              <p14:cNvContentPartPr/>
              <p14:nvPr/>
            </p14:nvContentPartPr>
            <p14:xfrm>
              <a:off x="2828160" y="926232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D6F0DE4-0F5C-4DBC-980B-FA84561A37B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38160" y="74623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4F830F4-CC15-48E6-AB15-04ED683CA04A}"/>
                  </a:ext>
                </a:extLst>
              </p14:cNvPr>
              <p14:cNvContentPartPr/>
              <p14:nvPr/>
            </p14:nvContentPartPr>
            <p14:xfrm>
              <a:off x="2828160" y="926232"/>
              <a:ext cx="3240" cy="50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4F830F4-CC15-48E6-AB15-04ED683CA04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38160" y="746232"/>
                <a:ext cx="18288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8EA1C91-5384-4260-8EC9-8379C643441C}"/>
                  </a:ext>
                </a:extLst>
              </p14:cNvPr>
              <p14:cNvContentPartPr/>
              <p14:nvPr/>
            </p14:nvContentPartPr>
            <p14:xfrm>
              <a:off x="-2109240" y="2669712"/>
              <a:ext cx="1980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8EA1C91-5384-4260-8EC9-8379C643441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2199240" y="2489712"/>
                <a:ext cx="19944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7E9F6ED-ACEE-438F-A76C-C66263E59B33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7E9F6ED-ACEE-438F-A76C-C66263E59B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A56CB11-8AE3-4EA0-B556-BBB572803B07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A56CB11-8AE3-4EA0-B556-BBB572803B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8E27AEC-BDF9-49A4-A10A-6F5F64F01EEA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8E27AEC-BDF9-49A4-A10A-6F5F64F01EE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00D1CCCF-5EBB-4FB3-A293-78C28946220A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00D1CCCF-5EBB-4FB3-A293-78C28946220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EC3AB97-946C-4D62-AEB0-E11D486AFBF0}"/>
                  </a:ext>
                </a:extLst>
              </p14:cNvPr>
              <p14:cNvContentPartPr/>
              <p14:nvPr/>
            </p14:nvContentPartPr>
            <p14:xfrm>
              <a:off x="6680880" y="287707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EC3AB97-946C-4D62-AEB0-E11D486AFB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91240" y="2697072"/>
                <a:ext cx="18000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9210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Success Rate VS Orbit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2597EF-C03F-A50E-B0D0-9B0B59F8A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302" y="1407608"/>
            <a:ext cx="8637396" cy="497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554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Flight Number VS Orbit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73993F-19A7-16BE-5775-BEEA96A02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709" y="1429675"/>
            <a:ext cx="10382754" cy="486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26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Payload VS Orbit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4B4A43-B46F-A149-CD25-41970B889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57" y="1449527"/>
            <a:ext cx="10712343" cy="455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3914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Launch Success Yearly Trend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4DA597-D227-231F-D333-1788BB4E2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809" y="1511483"/>
            <a:ext cx="8050382" cy="482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097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All Launch Site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ECC38F-7D8A-272C-347C-813B98CBF50E}"/>
              </a:ext>
            </a:extLst>
          </p:cNvPr>
          <p:cNvSpPr txBox="1"/>
          <p:nvPr/>
        </p:nvSpPr>
        <p:spPr>
          <a:xfrm>
            <a:off x="838200" y="1476117"/>
            <a:ext cx="241694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eaLnBrk="1" fontAlgn="ctr" latinLnBrk="0" hangingPunct="1"/>
            <a:r>
              <a:rPr lang="en-US" sz="2000" b="1" dirty="0">
                <a:solidFill>
                  <a:schemeClr val="tx2"/>
                </a:solidFill>
              </a:rPr>
              <a:t>Four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/>
              <a:t>Launch Sites</a:t>
            </a:r>
            <a:r>
              <a:rPr lang="en-US" sz="2000" dirty="0">
                <a:solidFill>
                  <a:schemeClr val="tx2"/>
                </a:solidFill>
              </a:rPr>
              <a:t>:</a:t>
            </a:r>
            <a:endParaRPr lang="en-US" sz="2000" b="0" i="0" u="none" strike="noStrike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2000" b="0" i="0" u="none" strike="noStrike" kern="1200" dirty="0">
                <a:effectLst/>
                <a:latin typeface="+mn-lt"/>
                <a:ea typeface="+mn-ea"/>
                <a:cs typeface="+mn-cs"/>
              </a:rPr>
              <a:t>CCAFS LC-40</a:t>
            </a:r>
            <a:endParaRPr lang="en-CN" sz="2000" b="0" i="0" u="none" strike="noStrike" kern="1200" dirty="0">
              <a:effectLst/>
              <a:latin typeface="+mn-lt"/>
              <a:ea typeface="+mn-ea"/>
              <a:cs typeface="+mn-cs"/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2000" b="0" i="0" u="none" strike="noStrike" kern="1200" dirty="0">
                <a:effectLst/>
                <a:latin typeface="+mn-lt"/>
                <a:ea typeface="+mn-ea"/>
                <a:cs typeface="+mn-cs"/>
              </a:rPr>
              <a:t>VAFB SLC-4E</a:t>
            </a:r>
            <a:endParaRPr lang="en-CN" sz="2000" b="0" i="0" u="none" strike="noStrike" kern="1200" dirty="0">
              <a:effectLst/>
              <a:latin typeface="+mn-lt"/>
              <a:ea typeface="+mn-ea"/>
              <a:cs typeface="+mn-cs"/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2000" b="0" i="0" u="none" strike="noStrike" kern="1200" dirty="0">
                <a:effectLst/>
                <a:latin typeface="+mn-lt"/>
                <a:ea typeface="+mn-ea"/>
                <a:cs typeface="+mn-cs"/>
              </a:rPr>
              <a:t>KSC LC-39A</a:t>
            </a:r>
            <a:endParaRPr lang="en-CN" sz="2000" b="0" i="0" u="none" strike="noStrike" kern="1200" dirty="0">
              <a:effectLst/>
              <a:latin typeface="+mn-lt"/>
              <a:ea typeface="+mn-ea"/>
              <a:cs typeface="+mn-cs"/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2000" b="0" i="0" u="none" strike="noStrike" kern="1200" dirty="0">
                <a:effectLst/>
                <a:latin typeface="+mn-lt"/>
                <a:ea typeface="+mn-ea"/>
                <a:cs typeface="+mn-cs"/>
              </a:rPr>
              <a:t>CCAFS SLC-40</a:t>
            </a: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rtl="0" eaLnBrk="1" fontAlgn="ctr" latinLnBrk="0" hangingPunct="1"/>
            <a:endParaRPr lang="en-US" sz="2000" dirty="0">
              <a:solidFill>
                <a:schemeClr val="tx2"/>
              </a:solidFill>
            </a:endParaRPr>
          </a:p>
          <a:p>
            <a:pPr fontAlgn="ctr"/>
            <a:r>
              <a:rPr lang="en-US" sz="2000" b="1" dirty="0">
                <a:solidFill>
                  <a:schemeClr val="tx2"/>
                </a:solidFill>
              </a:rPr>
              <a:t>1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/>
              <a:t>in western coast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VAFB SLC-4E</a:t>
            </a:r>
            <a:endParaRPr lang="en-CN" sz="2000" dirty="0"/>
          </a:p>
          <a:p>
            <a:pPr rtl="0" eaLnBrk="1" fontAlgn="ctr" latinLnBrk="0" hangingPunct="1"/>
            <a:r>
              <a:rPr lang="en-US" sz="2000" b="1" dirty="0">
                <a:solidFill>
                  <a:schemeClr val="tx2"/>
                </a:solidFill>
              </a:rPr>
              <a:t>3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/>
              <a:t>in eastern coast 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KSC LC-39A</a:t>
            </a:r>
            <a:endParaRPr lang="en-CN" sz="2000" dirty="0"/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CCAFS SLC-40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CCAFS LC-40</a:t>
            </a:r>
            <a:endParaRPr lang="en-CN" sz="2000" dirty="0"/>
          </a:p>
          <a:p>
            <a:pPr rtl="0" eaLnBrk="1" fontAlgn="ctr" latinLnBrk="0" hangingPunct="1"/>
            <a:endParaRPr lang="en-CN" sz="2000" b="0" i="0" u="none" strike="noStrike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97B341-D415-3A21-5356-3C7781256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4619" y="3654981"/>
            <a:ext cx="2724049" cy="25376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500CC4-AD29-B52B-4690-92C37833C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807" y="3618739"/>
            <a:ext cx="3491236" cy="24769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5DADDCB-EB71-141B-6F29-54A143981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6214" y="1413000"/>
            <a:ext cx="3263185" cy="2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8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Launch Sites Names Begin with CAA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93C0CC-C8EF-72C9-03E7-E5DEB1252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424" y="1690688"/>
            <a:ext cx="10497462" cy="414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8524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Total Payload Mass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C0E7FA-BB17-A8DE-8906-1A1C6A2AD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551" y="2106465"/>
            <a:ext cx="7260898" cy="2997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380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3500" dirty="0"/>
              <a:t>Average Payload Mass carried by F9V1.1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FC7128-50D8-3E2B-1370-0D81FCCD2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045" y="2023541"/>
            <a:ext cx="8057909" cy="321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050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3500" dirty="0"/>
              <a:t>First Saucerful Ground Pad Landing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A64754-04B9-019C-E1A0-D862246CA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92" y="1939180"/>
            <a:ext cx="8977615" cy="297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2224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2100" dirty="0"/>
              <a:t>Successful Drone Ship Landing with Payload between 4000 and 6000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693D2B-FAC2-0F0D-B011-2C8AD977E565}"/>
              </a:ext>
            </a:extLst>
          </p:cNvPr>
          <p:cNvSpPr txBox="1"/>
          <p:nvPr/>
        </p:nvSpPr>
        <p:spPr>
          <a:xfrm>
            <a:off x="770011" y="2136338"/>
            <a:ext cx="425918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  <a:latin typeface="Abadi"/>
              </a:rPr>
              <a:t>Explanation</a:t>
            </a:r>
            <a:r>
              <a:rPr lang="en-US" sz="1800" dirty="0">
                <a:solidFill>
                  <a:schemeClr val="tx2"/>
                </a:solidFill>
                <a:latin typeface="Abadi"/>
              </a:rPr>
              <a:t>: </a:t>
            </a:r>
            <a:r>
              <a:rPr lang="en-US" sz="1800" dirty="0">
                <a:latin typeface="Abadi"/>
              </a:rPr>
              <a:t>names of boosters which have successfully landed on drone ship and had payload mass greater than 4000 but less than 6000</a:t>
            </a:r>
          </a:p>
          <a:p>
            <a:endParaRPr lang="en-US" dirty="0">
              <a:latin typeface="Abadi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F9 FT B1022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F9 FT B1026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F9 FT B1021.2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F9 FT B1031.2</a:t>
            </a:r>
            <a:endParaRPr lang="en-C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FF3AD5-09F3-EE39-99E0-3AC46E96A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8557" y="2044915"/>
            <a:ext cx="4986564" cy="308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47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926" y="304965"/>
            <a:ext cx="8565109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EXECUTIVE SUMMARY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3B26D0-4F63-4CA6-FEC5-DF622D6F590B}"/>
              </a:ext>
            </a:extLst>
          </p:cNvPr>
          <p:cNvSpPr txBox="1">
            <a:spLocks/>
          </p:cNvSpPr>
          <p:nvPr/>
        </p:nvSpPr>
        <p:spPr>
          <a:xfrm>
            <a:off x="733926" y="1632858"/>
            <a:ext cx="10878194" cy="179614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250" dirty="0">
                <a:solidFill>
                  <a:schemeClr val="tx1"/>
                </a:solidFill>
              </a:rPr>
              <a:t>Acquired SpaceX datasets through a data collection API and web scrapping.</a:t>
            </a:r>
          </a:p>
          <a:p>
            <a:r>
              <a:rPr lang="en-GB" sz="2250" dirty="0">
                <a:solidFill>
                  <a:schemeClr val="tx1"/>
                </a:solidFill>
              </a:rPr>
              <a:t>Employed exploratory data analysis techniques to analyse and visualise the acquired data.</a:t>
            </a:r>
          </a:p>
          <a:p>
            <a:r>
              <a:rPr lang="en-GB" sz="2250" dirty="0">
                <a:solidFill>
                  <a:schemeClr val="tx1"/>
                </a:solidFill>
              </a:rPr>
              <a:t> Utilising the Grid Search method to identify the most effective Machine Learning Model for predicting the classification of future landings.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5AA7616-FC3B-0A8E-3999-0A227661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29" y="3521255"/>
            <a:ext cx="3071250" cy="23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5A7CB61-FB10-89A7-76D6-F22FA5548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262" y="3521255"/>
            <a:ext cx="3061233" cy="23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01AE7708-63FD-5377-48C3-89A1774169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5946" y="3521601"/>
            <a:ext cx="3840827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623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2450" dirty="0"/>
              <a:t>Total Number of Successful and Failure Mission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A09410-93DD-F984-D42F-75784F1BC7DB}"/>
              </a:ext>
            </a:extLst>
          </p:cNvPr>
          <p:cNvSpPr txBox="1"/>
          <p:nvPr/>
        </p:nvSpPr>
        <p:spPr>
          <a:xfrm>
            <a:off x="770011" y="2136338"/>
            <a:ext cx="425918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  <a:latin typeface="Abadi"/>
              </a:rPr>
              <a:t>Explanation</a:t>
            </a:r>
            <a:r>
              <a:rPr lang="en-US" sz="1800" dirty="0">
                <a:solidFill>
                  <a:schemeClr val="tx2"/>
                </a:solidFill>
                <a:latin typeface="Abadi"/>
              </a:rPr>
              <a:t>: </a:t>
            </a:r>
          </a:p>
          <a:p>
            <a:endParaRPr lang="en-US" sz="1800" dirty="0">
              <a:solidFill>
                <a:schemeClr val="tx2"/>
              </a:solidFill>
              <a:latin typeface="Abad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badi" panose="020B0604020104020204" pitchFamily="34" charset="0"/>
              </a:rPr>
              <a:t>the total number of </a:t>
            </a:r>
            <a:r>
              <a:rPr lang="en-US" b="1" dirty="0">
                <a:latin typeface="Abadi" panose="020B0604020104020204" pitchFamily="34" charset="0"/>
              </a:rPr>
              <a:t>successful</a:t>
            </a:r>
            <a:r>
              <a:rPr lang="en-US" dirty="0">
                <a:latin typeface="Abadi" panose="020B0604020104020204" pitchFamily="34" charset="0"/>
              </a:rPr>
              <a:t> mission outcomes is </a:t>
            </a:r>
            <a:r>
              <a:rPr lang="en-US" b="1" dirty="0">
                <a:latin typeface="Abadi" panose="020B0604020104020204" pitchFamily="34" charset="0"/>
              </a:rPr>
              <a:t>100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badi" panose="020B0604020104020204" pitchFamily="34" charset="0"/>
              </a:rPr>
              <a:t>the total number of </a:t>
            </a:r>
            <a:r>
              <a:rPr lang="en-US" b="1" dirty="0">
                <a:latin typeface="Abadi" panose="020B0604020104020204" pitchFamily="34" charset="0"/>
              </a:rPr>
              <a:t>failure</a:t>
            </a:r>
            <a:r>
              <a:rPr lang="en-US" dirty="0">
                <a:latin typeface="Abadi" panose="020B0604020104020204" pitchFamily="34" charset="0"/>
              </a:rPr>
              <a:t> mission outcomes is </a:t>
            </a:r>
            <a:r>
              <a:rPr lang="en-US" b="1" dirty="0">
                <a:latin typeface="Abadi" panose="020B0604020104020204" pitchFamily="34" charset="0"/>
              </a:rPr>
              <a:t>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1E7A32-5D39-5B0A-0F20-318468BC2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19702"/>
            <a:ext cx="4259189" cy="400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4608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Boosters That Carried Maximum Payload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03E7EE1-3B73-3193-670B-9139ABFDE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101707"/>
              </p:ext>
            </p:extLst>
          </p:nvPr>
        </p:nvGraphicFramePr>
        <p:xfrm>
          <a:off x="901836" y="2657769"/>
          <a:ext cx="2770094" cy="3648144"/>
        </p:xfrm>
        <a:graphic>
          <a:graphicData uri="http://schemas.openxmlformats.org/drawingml/2006/table">
            <a:tbl>
              <a:tblPr>
                <a:tableStyleId>{5FD0F851-EC5A-4D38-B0AD-8093EC10F338}</a:tableStyleId>
              </a:tblPr>
              <a:tblGrid>
                <a:gridCol w="2770094">
                  <a:extLst>
                    <a:ext uri="{9D8B030D-6E8A-4147-A177-3AD203B41FA5}">
                      <a16:colId xmlns:a16="http://schemas.microsoft.com/office/drawing/2014/main" val="619058617"/>
                    </a:ext>
                  </a:extLst>
                </a:gridCol>
              </a:tblGrid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B1048.4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3474343025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B1049.4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2114757594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B1051.3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294325061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F9 B5 B1056.4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146836184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B1048.5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3374316129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F9 B5 B1051.4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1806922395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B1049.5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1189277320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B1060.2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160445475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B1058.3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2946659263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B1051.6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3633128924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B1060.3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4292798500"/>
                  </a:ext>
                </a:extLst>
              </a:tr>
              <a:tr h="283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F9 B5 B1049.7</a:t>
                      </a:r>
                    </a:p>
                  </a:txBody>
                  <a:tcPr marL="90653" marR="90653" marT="45326" marB="45326" anchor="ctr"/>
                </a:tc>
                <a:extLst>
                  <a:ext uri="{0D108BD9-81ED-4DB2-BD59-A6C34878D82A}">
                    <a16:rowId xmlns:a16="http://schemas.microsoft.com/office/drawing/2014/main" val="361651459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0E10BEE-2C55-4DC6-31AB-2F7EA09DC675}"/>
              </a:ext>
            </a:extLst>
          </p:cNvPr>
          <p:cNvSpPr txBox="1"/>
          <p:nvPr/>
        </p:nvSpPr>
        <p:spPr>
          <a:xfrm>
            <a:off x="901836" y="1457997"/>
            <a:ext cx="30032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  <a:latin typeface="Abadi" panose="020B0604020104020204" pitchFamily="34" charset="0"/>
              </a:rPr>
              <a:t>Names</a:t>
            </a:r>
            <a:r>
              <a:rPr lang="en-US" sz="1800" dirty="0">
                <a:solidFill>
                  <a:schemeClr val="tx2"/>
                </a:solidFill>
                <a:latin typeface="Abadi" panose="020B0604020104020204" pitchFamily="34" charset="0"/>
              </a:rPr>
              <a:t> </a:t>
            </a:r>
            <a:r>
              <a:rPr lang="en-US" sz="1800" dirty="0">
                <a:latin typeface="Abadi" panose="020B0604020104020204" pitchFamily="34" charset="0"/>
              </a:rPr>
              <a:t>of the booster which have carried the maximum payload mass:</a:t>
            </a:r>
            <a:endParaRPr lang="en-C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6AF128-EE44-4A68-0AA6-E211C82DD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682" y="1457997"/>
            <a:ext cx="6539576" cy="484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499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2015 Launch Records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0AF5DD-74E8-3C6A-C954-21D07D590344}"/>
              </a:ext>
            </a:extLst>
          </p:cNvPr>
          <p:cNvSpPr txBox="1"/>
          <p:nvPr/>
        </p:nvSpPr>
        <p:spPr>
          <a:xfrm>
            <a:off x="942372" y="4478852"/>
            <a:ext cx="1051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 landing outcomes in drone ship, their booster versions, and launch site names for in year 2015: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BAFEE4F-F43E-02FB-8B69-936A6AD01C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932907"/>
              </p:ext>
            </p:extLst>
          </p:nvPr>
        </p:nvGraphicFramePr>
        <p:xfrm>
          <a:off x="2717594" y="4919891"/>
          <a:ext cx="6620433" cy="1097280"/>
        </p:xfrm>
        <a:graphic>
          <a:graphicData uri="http://schemas.openxmlformats.org/drawingml/2006/table">
            <a:tbl>
              <a:tblPr firstRow="1">
                <a:tableStyleId>{5FD0F851-EC5A-4D38-B0AD-8093EC10F338}</a:tableStyleId>
              </a:tblPr>
              <a:tblGrid>
                <a:gridCol w="1357527">
                  <a:extLst>
                    <a:ext uri="{9D8B030D-6E8A-4147-A177-3AD203B41FA5}">
                      <a16:colId xmlns:a16="http://schemas.microsoft.com/office/drawing/2014/main" val="2994243064"/>
                    </a:ext>
                  </a:extLst>
                </a:gridCol>
                <a:gridCol w="2541495">
                  <a:extLst>
                    <a:ext uri="{9D8B030D-6E8A-4147-A177-3AD203B41FA5}">
                      <a16:colId xmlns:a16="http://schemas.microsoft.com/office/drawing/2014/main" val="2672157388"/>
                    </a:ext>
                  </a:extLst>
                </a:gridCol>
                <a:gridCol w="2721411">
                  <a:extLst>
                    <a:ext uri="{9D8B030D-6E8A-4147-A177-3AD203B41FA5}">
                      <a16:colId xmlns:a16="http://schemas.microsoft.com/office/drawing/2014/main" val="27661887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2"/>
                          </a:solidFill>
                        </a:rPr>
                        <a:t>Month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Booster_Version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2"/>
                          </a:solidFill>
                        </a:rPr>
                        <a:t>Launch_Site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856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CN">
                          <a:solidFill>
                            <a:schemeClr val="tx1"/>
                          </a:solidFill>
                        </a:rPr>
                        <a:t>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F9 v1.1 B1012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CCAFS 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01500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CN">
                          <a:solidFill>
                            <a:schemeClr val="tx1"/>
                          </a:solidFill>
                        </a:rPr>
                        <a:t>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F9 v1.1 B1015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CCAFS 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8317698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97627636-F61A-F516-34B7-A6CF390CD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49" y="1489741"/>
            <a:ext cx="8331101" cy="285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330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2400" dirty="0"/>
              <a:t>Rank Landing Outcomes Between 2010-06-04 and 2017-03-20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E6E580-4E27-5D44-86F0-F12E24DF2BD8}"/>
              </a:ext>
            </a:extLst>
          </p:cNvPr>
          <p:cNvSpPr txBox="1"/>
          <p:nvPr/>
        </p:nvSpPr>
        <p:spPr>
          <a:xfrm>
            <a:off x="770011" y="1575198"/>
            <a:ext cx="47567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badi"/>
              </a:rPr>
              <a:t>Rank the count of landing outcomes </a:t>
            </a:r>
            <a:r>
              <a:rPr lang="en-US" dirty="0">
                <a:latin typeface="Abadi"/>
              </a:rPr>
              <a:t>between the date 2010-06-04 and 2017-03-20</a:t>
            </a:r>
            <a:r>
              <a:rPr lang="en-US" sz="1800" dirty="0">
                <a:latin typeface="Abadi"/>
              </a:rPr>
              <a:t>: </a:t>
            </a:r>
            <a:endParaRPr lang="en-C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5743A44-7711-621C-A773-28159F7270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415384"/>
              </p:ext>
            </p:extLst>
          </p:nvPr>
        </p:nvGraphicFramePr>
        <p:xfrm>
          <a:off x="959222" y="2310610"/>
          <a:ext cx="4056530" cy="4001290"/>
        </p:xfrm>
        <a:graphic>
          <a:graphicData uri="http://schemas.openxmlformats.org/drawingml/2006/table">
            <a:tbl>
              <a:tblPr firstRow="1">
                <a:tableStyleId>{5FD0F851-EC5A-4D38-B0AD-8093EC10F338}</a:tableStyleId>
              </a:tblPr>
              <a:tblGrid>
                <a:gridCol w="2698377">
                  <a:extLst>
                    <a:ext uri="{9D8B030D-6E8A-4147-A177-3AD203B41FA5}">
                      <a16:colId xmlns:a16="http://schemas.microsoft.com/office/drawing/2014/main" val="4274312807"/>
                    </a:ext>
                  </a:extLst>
                </a:gridCol>
                <a:gridCol w="1358153">
                  <a:extLst>
                    <a:ext uri="{9D8B030D-6E8A-4147-A177-3AD203B41FA5}">
                      <a16:colId xmlns:a16="http://schemas.microsoft.com/office/drawing/2014/main" val="352327846"/>
                    </a:ext>
                  </a:extLst>
                </a:gridCol>
              </a:tblGrid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Landing _Outcome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2"/>
                          </a:solidFill>
                        </a:rPr>
                        <a:t>landings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200644"/>
                  </a:ext>
                </a:extLst>
              </a:tr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315182"/>
                  </a:ext>
                </a:extLst>
              </a:tr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 attempt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5612635"/>
                  </a:ext>
                </a:extLst>
              </a:tr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Success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7444204"/>
                  </a:ext>
                </a:extLst>
              </a:tr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Success (ground pad)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4895834"/>
                  </a:ext>
                </a:extLst>
              </a:tr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Failure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083459"/>
                  </a:ext>
                </a:extLst>
              </a:tr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Controlled (ocean)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957863"/>
                  </a:ext>
                </a:extLst>
              </a:tr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Failure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1633975"/>
                  </a:ext>
                </a:extLst>
              </a:tr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Failure (parachute)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5505965"/>
                  </a:ext>
                </a:extLst>
              </a:tr>
              <a:tr h="400129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No attempt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6089255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AEBE416C-00F6-6945-84B1-33DB16EC1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441" y="1628183"/>
            <a:ext cx="5223659" cy="459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0426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 useBgFill="1">
        <p:nvSpPr>
          <p:cNvPr id="68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BF283C-E7D4-23D6-F5B5-9370D7ED3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6942391" cy="4149724"/>
          </a:xfrm>
        </p:spPr>
        <p:txBody>
          <a:bodyPr anchor="ctr">
            <a:normAutofit/>
          </a:bodyPr>
          <a:lstStyle/>
          <a:p>
            <a:pPr algn="ctr"/>
            <a:r>
              <a:rPr lang="en-GB" sz="6000" dirty="0"/>
              <a:t>Launch Sites Proximity Analysis</a:t>
            </a:r>
          </a:p>
        </p:txBody>
      </p:sp>
    </p:spTree>
    <p:extLst>
      <p:ext uri="{BB962C8B-B14F-4D97-AF65-F5344CB8AC3E}">
        <p14:creationId xmlns:p14="http://schemas.microsoft.com/office/powerpoint/2010/main" val="172015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Locations of Launch Sites on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91D00-B17B-C09D-AC2A-07214B3D2D2B}"/>
              </a:ext>
            </a:extLst>
          </p:cNvPr>
          <p:cNvSpPr txBox="1"/>
          <p:nvPr/>
        </p:nvSpPr>
        <p:spPr>
          <a:xfrm>
            <a:off x="1373414" y="2082915"/>
            <a:ext cx="22355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badi"/>
              </a:rPr>
              <a:t>Three in the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east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badi"/>
              </a:rPr>
              <a:t>One in the </a:t>
            </a:r>
            <a:r>
              <a:rPr lang="en-US" dirty="0">
                <a:solidFill>
                  <a:srgbClr val="0070C0"/>
                </a:solidFill>
                <a:latin typeface="Abadi"/>
              </a:rPr>
              <a:t>west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badi"/>
              </a:rPr>
              <a:t>All in the south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AFCF300-2C21-7A6B-35F5-E5464510FA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791701"/>
              </p:ext>
            </p:extLst>
          </p:nvPr>
        </p:nvGraphicFramePr>
        <p:xfrm>
          <a:off x="603164" y="3398472"/>
          <a:ext cx="3776075" cy="2272555"/>
        </p:xfrm>
        <a:graphic>
          <a:graphicData uri="http://schemas.openxmlformats.org/drawingml/2006/table">
            <a:tbl>
              <a:tblPr firstRow="1">
                <a:tableStyleId>{5FD0F851-EC5A-4D38-B0AD-8093EC10F338}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117500740"/>
                    </a:ext>
                  </a:extLst>
                </a:gridCol>
                <a:gridCol w="1264024">
                  <a:extLst>
                    <a:ext uri="{9D8B030D-6E8A-4147-A177-3AD203B41FA5}">
                      <a16:colId xmlns:a16="http://schemas.microsoft.com/office/drawing/2014/main" val="645034839"/>
                    </a:ext>
                  </a:extLst>
                </a:gridCol>
                <a:gridCol w="1292851">
                  <a:extLst>
                    <a:ext uri="{9D8B030D-6E8A-4147-A177-3AD203B41FA5}">
                      <a16:colId xmlns:a16="http://schemas.microsoft.com/office/drawing/2014/main" val="147316883"/>
                    </a:ext>
                  </a:extLst>
                </a:gridCol>
              </a:tblGrid>
              <a:tr h="454511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2"/>
                          </a:solidFill>
                          <a:effectLst/>
                        </a:rPr>
                        <a:t>Launch Site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/>
                          </a:solidFill>
                          <a:effectLst/>
                        </a:rPr>
                        <a:t>Lat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2"/>
                          </a:solidFill>
                          <a:effectLst/>
                        </a:rPr>
                        <a:t>Long</a:t>
                      </a:r>
                    </a:p>
                  </a:txBody>
                  <a:tcPr marL="76593" marR="76593" marT="15957" marB="15957" anchor="ctr"/>
                </a:tc>
                <a:extLst>
                  <a:ext uri="{0D108BD9-81ED-4DB2-BD59-A6C34878D82A}">
                    <a16:rowId xmlns:a16="http://schemas.microsoft.com/office/drawing/2014/main" val="4205058629"/>
                  </a:ext>
                </a:extLst>
              </a:tr>
              <a:tr h="45451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CCAFS LC-40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28.56230197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4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-80.57735648</a:t>
                      </a:r>
                    </a:p>
                  </a:txBody>
                  <a:tcPr marL="76593" marR="76593" marT="15957" marB="15957" anchor="ctr"/>
                </a:tc>
                <a:extLst>
                  <a:ext uri="{0D108BD9-81ED-4DB2-BD59-A6C34878D82A}">
                    <a16:rowId xmlns:a16="http://schemas.microsoft.com/office/drawing/2014/main" val="2165595411"/>
                  </a:ext>
                </a:extLst>
              </a:tr>
              <a:tr h="45451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CCAFS SLC-40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28.56319718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-80.57682003</a:t>
                      </a:r>
                    </a:p>
                  </a:txBody>
                  <a:tcPr marL="76593" marR="76593" marT="15957" marB="15957" anchor="ctr"/>
                </a:tc>
                <a:extLst>
                  <a:ext uri="{0D108BD9-81ED-4DB2-BD59-A6C34878D82A}">
                    <a16:rowId xmlns:a16="http://schemas.microsoft.com/office/drawing/2014/main" val="4198552269"/>
                  </a:ext>
                </a:extLst>
              </a:tr>
              <a:tr h="454511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KSC LC-39A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4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28.57325457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-80.64689529</a:t>
                      </a:r>
                    </a:p>
                  </a:txBody>
                  <a:tcPr marL="76593" marR="76593" marT="15957" marB="15957" anchor="ctr"/>
                </a:tc>
                <a:extLst>
                  <a:ext uri="{0D108BD9-81ED-4DB2-BD59-A6C34878D82A}">
                    <a16:rowId xmlns:a16="http://schemas.microsoft.com/office/drawing/2014/main" val="3870405854"/>
                  </a:ext>
                </a:extLst>
              </a:tr>
              <a:tr h="45451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70C0"/>
                          </a:solidFill>
                          <a:effectLst/>
                        </a:rPr>
                        <a:t>VAFB SLC-4E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400" dirty="0">
                          <a:solidFill>
                            <a:srgbClr val="0070C0"/>
                          </a:solidFill>
                          <a:effectLst/>
                        </a:rPr>
                        <a:t>34.63283416</a:t>
                      </a:r>
                    </a:p>
                  </a:txBody>
                  <a:tcPr marL="76593" marR="76593" marT="15957" marB="1595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400" dirty="0">
                          <a:solidFill>
                            <a:srgbClr val="0070C0"/>
                          </a:solidFill>
                          <a:effectLst/>
                        </a:rPr>
                        <a:t>-120.6107455</a:t>
                      </a:r>
                    </a:p>
                  </a:txBody>
                  <a:tcPr marL="76593" marR="76593" marT="15957" marB="15957" anchor="ctr"/>
                </a:tc>
                <a:extLst>
                  <a:ext uri="{0D108BD9-81ED-4DB2-BD59-A6C34878D82A}">
                    <a16:rowId xmlns:a16="http://schemas.microsoft.com/office/drawing/2014/main" val="3973654145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1FA8EF0F-2D78-CE0A-F37C-6A99350CC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830" y="1532068"/>
            <a:ext cx="7138017" cy="413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39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Display Launch Outcome by </a:t>
            </a:r>
            <a:r>
              <a:rPr lang="en-GB" sz="3000" dirty="0" err="1"/>
              <a:t>Color</a:t>
            </a:r>
            <a:endParaRPr lang="en-GB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E93815-FA21-1C35-1682-7562C9520931}"/>
              </a:ext>
            </a:extLst>
          </p:cNvPr>
          <p:cNvSpPr txBox="1"/>
          <p:nvPr/>
        </p:nvSpPr>
        <p:spPr>
          <a:xfrm>
            <a:off x="611391" y="2510800"/>
            <a:ext cx="4797071" cy="183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From the color labels, we can easily see 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Abadi"/>
              </a:rPr>
              <a:t>KSC LC-39A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has a rather higher success rate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Ø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Whereas</a:t>
            </a:r>
            <a:r>
              <a:rPr lang="en-US" dirty="0">
                <a:solidFill>
                  <a:schemeClr val="tx2"/>
                </a:solidFill>
                <a:latin typeface="Abadi"/>
              </a:rPr>
              <a:t> CCAFS LC-40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and</a:t>
            </a:r>
            <a:r>
              <a:rPr lang="en-US" dirty="0">
                <a:solidFill>
                  <a:schemeClr val="tx2"/>
                </a:solidFill>
                <a:latin typeface="Abadi"/>
              </a:rPr>
              <a:t> CCAFS SLC-40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have much lower rate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F4EFFA-96BF-F003-9DE3-CBE3CEAB5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3562" y="1433160"/>
            <a:ext cx="2478354" cy="2408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4077D3-A2B6-C413-A1F9-47E42DA733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9" r="17940"/>
          <a:stretch/>
        </p:blipFill>
        <p:spPr>
          <a:xfrm>
            <a:off x="5685880" y="1416669"/>
            <a:ext cx="2425959" cy="24073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D02E56-CA44-3074-EC9E-0B623E843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3562" y="3965446"/>
            <a:ext cx="2692622" cy="2408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EEFD56-D8F5-642A-84F6-10E7CFC76C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366" r="20264" b="9270"/>
          <a:stretch/>
        </p:blipFill>
        <p:spPr>
          <a:xfrm>
            <a:off x="5769479" y="4086809"/>
            <a:ext cx="2271578" cy="24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5662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Display Launch Outcome by </a:t>
            </a:r>
            <a:r>
              <a:rPr lang="en-GB" sz="3000" dirty="0" err="1"/>
              <a:t>Color</a:t>
            </a:r>
            <a:endParaRPr lang="en-GB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432C43-B0F1-84F1-EE46-779996962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509" y="1997899"/>
            <a:ext cx="6092287" cy="38940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394F68-6397-D4A7-A4FF-9CD2F8FF0E26}"/>
              </a:ext>
            </a:extLst>
          </p:cNvPr>
          <p:cNvSpPr txBox="1"/>
          <p:nvPr/>
        </p:nvSpPr>
        <p:spPr>
          <a:xfrm>
            <a:off x="838200" y="2178874"/>
            <a:ext cx="3773997" cy="43140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v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The distance from </a:t>
            </a:r>
            <a:r>
              <a:rPr lang="en-US" sz="1800" dirty="0">
                <a:solidFill>
                  <a:schemeClr val="tx2"/>
                </a:solidFill>
                <a:latin typeface="Abadi"/>
              </a:rPr>
              <a:t>KSC LC-39A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to the nearest shuttle landing facility is about 4.16 km.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v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The distance from </a:t>
            </a:r>
            <a:r>
              <a:rPr lang="en-US" dirty="0">
                <a:solidFill>
                  <a:schemeClr val="tx2"/>
                </a:solidFill>
                <a:latin typeface="Abadi"/>
              </a:rPr>
              <a:t>KSC LC-39A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to the nearest highway is less than 1 km.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v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The distance from </a:t>
            </a:r>
            <a:r>
              <a:rPr lang="en-US" dirty="0">
                <a:solidFill>
                  <a:schemeClr val="tx2"/>
                </a:solidFill>
                <a:latin typeface="Abadi"/>
              </a:rPr>
              <a:t>KSC LC-39A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to the coastline is around 6.5 km.</a:t>
            </a:r>
          </a:p>
          <a:p>
            <a:pPr marL="285750" indent="-285750">
              <a:spcBef>
                <a:spcPts val="1400"/>
              </a:spcBef>
              <a:buFont typeface="Wingdings" pitchFamily="2" charset="2"/>
              <a:buChar char="v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The distance from </a:t>
            </a:r>
            <a:r>
              <a:rPr lang="en-US" dirty="0">
                <a:solidFill>
                  <a:schemeClr val="tx2"/>
                </a:solidFill>
                <a:latin typeface="Abadi"/>
              </a:rPr>
              <a:t>KSC LC-39A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/>
              </a:rPr>
              <a:t>to the nearest city is around 16 km.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v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v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31417712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 useBgFill="1">
        <p:nvSpPr>
          <p:cNvPr id="68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BF283C-E7D4-23D6-F5B5-9370D7ED3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6942391" cy="4149724"/>
          </a:xfrm>
        </p:spPr>
        <p:txBody>
          <a:bodyPr anchor="ctr">
            <a:normAutofit/>
          </a:bodyPr>
          <a:lstStyle/>
          <a:p>
            <a:pPr algn="ctr"/>
            <a:r>
              <a:rPr lang="en-GB" sz="6000" dirty="0"/>
              <a:t>Build Dashboard</a:t>
            </a:r>
            <a:br>
              <a:rPr lang="en-GB" sz="6000" dirty="0"/>
            </a:br>
            <a:r>
              <a:rPr lang="en-GB" sz="6000" dirty="0"/>
              <a:t>with </a:t>
            </a:r>
            <a:r>
              <a:rPr lang="en-GB" sz="6000" dirty="0" err="1"/>
              <a:t>Plotly</a:t>
            </a:r>
            <a:r>
              <a:rPr lang="en-GB" sz="6000" dirty="0"/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423349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Total Success Launches for All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3AF2A8-C944-131D-CD58-793C939ED8AC}"/>
              </a:ext>
            </a:extLst>
          </p:cNvPr>
          <p:cNvSpPr txBox="1"/>
          <p:nvPr/>
        </p:nvSpPr>
        <p:spPr>
          <a:xfrm>
            <a:off x="770011" y="2076725"/>
            <a:ext cx="406902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eaLnBrk="1" fontAlgn="ctr" latinLnBrk="0" hangingPunct="1"/>
            <a:r>
              <a:rPr lang="en-US" sz="2000" b="0" i="0" u="none" strike="noStrike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Total Success Launches for All Sites is</a:t>
            </a:r>
          </a:p>
          <a:p>
            <a:pPr rtl="0" eaLnBrk="1" fontAlgn="ctr" latinLnBrk="0" hangingPunct="1"/>
            <a:endParaRPr lang="en-US" sz="2000" b="0" i="0" u="none" strike="noStrike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2000" b="0" i="0" u="none" strike="noStrike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CCAFS LC-40: 29.2%</a:t>
            </a:r>
            <a:endParaRPr lang="en-CN" sz="2000" b="0" i="0" u="none" strike="noStrike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2000" b="0" i="0" u="none" strike="noStrike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VAFB SLC-4E: 16.7%</a:t>
            </a:r>
            <a:endParaRPr lang="en-CN" sz="2000" b="0" i="0" u="none" strike="noStrike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2000" b="0" i="0" u="none" strike="noStrike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KSC LC-39A: 41.7%</a:t>
            </a:r>
            <a:endParaRPr lang="en-CN" sz="2000" b="0" i="0" u="none" strike="noStrike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  <a:p>
            <a:pPr marL="285750" indent="-2857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2000" b="0" i="0" u="none" strike="noStrike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CCAFS SLC-40: 12.5%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1E0588-5CB3-D9D2-D3AF-30BB42D30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0418" y="1613593"/>
            <a:ext cx="6045193" cy="445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33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021" y="365125"/>
            <a:ext cx="7647865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180ED5-4C76-ADD3-59CE-CEB57C4718C8}"/>
              </a:ext>
            </a:extLst>
          </p:cNvPr>
          <p:cNvSpPr txBox="1"/>
          <p:nvPr/>
        </p:nvSpPr>
        <p:spPr>
          <a:xfrm>
            <a:off x="770021" y="1582340"/>
            <a:ext cx="11142231" cy="44140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500" dirty="0">
                <a:latin typeface="IBM Plex Mono Text" panose="020B0509050203000203" pitchFamily="49" charset="0"/>
              </a:rPr>
              <a:t>Given SpaceX's ability to reuse the first stage, the Falcon 9 rocket launches at a cost of </a:t>
            </a:r>
            <a:r>
              <a:rPr lang="en-GB" sz="2500" b="1" dirty="0">
                <a:solidFill>
                  <a:schemeClr val="accent1">
                    <a:lumMod val="75000"/>
                  </a:schemeClr>
                </a:solidFill>
                <a:latin typeface="IBM Plex Mono Text" panose="020B0509050203000203" pitchFamily="49" charset="0"/>
              </a:rPr>
              <a:t>62</a:t>
            </a:r>
            <a:r>
              <a:rPr lang="en-GB" sz="2500" dirty="0">
                <a:latin typeface="IBM Plex Mono Text" panose="020B0509050203000203" pitchFamily="49" charset="0"/>
              </a:rPr>
              <a:t> million dollars, significantly lower than the often-higher cost of up to </a:t>
            </a:r>
            <a:r>
              <a:rPr lang="en-GB" sz="2500" b="1" dirty="0">
                <a:solidFill>
                  <a:srgbClr val="FF0000"/>
                </a:solidFill>
                <a:latin typeface="IBM Plex Mono Text" panose="020B0509050203000203" pitchFamily="49" charset="0"/>
              </a:rPr>
              <a:t>165</a:t>
            </a:r>
            <a:r>
              <a:rPr lang="en-GB" sz="2500" dirty="0">
                <a:latin typeface="IBM Plex Mono Text" panose="020B0509050203000203" pitchFamily="49" charset="0"/>
              </a:rPr>
              <a:t> million dollars for rockets from other providers.</a:t>
            </a:r>
            <a:endParaRPr lang="en-US" sz="2500" dirty="0">
              <a:latin typeface="IBM Plex Mono Text" panose="020B0509050203000203" pitchFamily="49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500" dirty="0">
                <a:latin typeface="IBM Plex Mono Text" panose="020B0509050203000203" pitchFamily="49" charset="0"/>
              </a:rPr>
              <a:t>Therefore, by accurately predicting the successful landing of the first stage, we can estimate the cost of a launch. This predictive capability holds value for potential competitors bidding against SpaceX for rocket launches.</a:t>
            </a:r>
            <a:endParaRPr lang="en-US" sz="2500" dirty="0">
              <a:latin typeface="IBM Plex Mono Text" panose="020B0509050203000203" pitchFamily="49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500" dirty="0">
                <a:latin typeface="IBM Plex Mono Text" panose="020B0509050203000203" pitchFamily="49" charset="0"/>
              </a:rPr>
              <a:t>Key Questions: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GB" sz="2500" dirty="0">
                <a:latin typeface="IBM Plex Mono Text" panose="020B0509050203000203" pitchFamily="49" charset="0"/>
              </a:rPr>
              <a:t>Can historical launch data help predict the success of a new launch based on the first stage's landing outcome?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GB" sz="2500" dirty="0">
                <a:latin typeface="IBM Plex Mono Text" panose="020B0509050203000203" pitchFamily="49" charset="0"/>
              </a:rPr>
              <a:t>Is there a discernible choice that maximises the likelihood of a successful launch based on historical data analysis?</a:t>
            </a:r>
            <a:endParaRPr lang="en-US" sz="2500" dirty="0">
              <a:latin typeface="IBM Plex Mono Text" panose="020B0509050203000203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6236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Success Ratio for KSC LC-39A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20629D-E26E-5D16-5438-9373A26168CE}"/>
              </a:ext>
            </a:extLst>
          </p:cNvPr>
          <p:cNvSpPr txBox="1"/>
          <p:nvPr/>
        </p:nvSpPr>
        <p:spPr>
          <a:xfrm>
            <a:off x="770010" y="2188767"/>
            <a:ext cx="380198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sz="2000" b="0" i="0" u="none" strike="noStrike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The launch site with highest launch success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ratio is </a:t>
            </a:r>
            <a:r>
              <a:rPr lang="en-US" sz="2000" b="1" dirty="0">
                <a:solidFill>
                  <a:schemeClr val="tx2"/>
                </a:solidFill>
              </a:rPr>
              <a:t>KSC LC-39A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</a:p>
          <a:p>
            <a:pPr fontAlgn="ctr"/>
            <a:endParaRPr lang="en-US" sz="2000" b="0" i="0" u="none" strike="noStrike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font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has a success rate of </a:t>
            </a:r>
            <a:r>
              <a:rPr lang="en-US" sz="2000" b="1" dirty="0">
                <a:solidFill>
                  <a:schemeClr val="tx2"/>
                </a:solidFill>
              </a:rPr>
              <a:t>76.9%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  <a:endParaRPr lang="en-US" sz="2000" b="0" i="0" u="none" strike="noStrike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FCDBC0-CA0D-C3BB-A47C-018D29A8E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103" y="1619870"/>
            <a:ext cx="6202623" cy="445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448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Correlation Between Payload and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EE7C5C-45D5-8592-4736-2DAF287B45A1}"/>
              </a:ext>
            </a:extLst>
          </p:cNvPr>
          <p:cNvSpPr txBox="1"/>
          <p:nvPr/>
        </p:nvSpPr>
        <p:spPr>
          <a:xfrm>
            <a:off x="869035" y="1722953"/>
            <a:ext cx="456138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fontAlgn="ctr">
              <a:buFont typeface="Wingdings" pitchFamily="2" charset="2"/>
              <a:buChar char="q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Payload range in </a:t>
            </a:r>
            <a:r>
              <a:rPr lang="en-US" sz="2000" b="1" dirty="0">
                <a:solidFill>
                  <a:schemeClr val="tx2"/>
                </a:solidFill>
              </a:rPr>
              <a:t>[3000, 4000]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has the largest success rate.</a:t>
            </a:r>
          </a:p>
          <a:p>
            <a:pPr marL="342900" indent="-342900" fontAlgn="ctr">
              <a:buFont typeface="Wingdings" pitchFamily="2" charset="2"/>
              <a:buChar char="q"/>
            </a:pPr>
            <a:endParaRPr lang="en-US" sz="2000" dirty="0">
              <a:solidFill>
                <a:schemeClr val="tx2"/>
              </a:solidFill>
            </a:endParaRPr>
          </a:p>
          <a:p>
            <a:pPr marL="342900" indent="-342900" fontAlgn="ctr">
              <a:buFont typeface="Wingdings" pitchFamily="2" charset="2"/>
              <a:buChar char="q"/>
            </a:pPr>
            <a:r>
              <a:rPr lang="en-US" sz="2000" b="0" i="0" u="none" strike="noStrike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Booster version of </a:t>
            </a:r>
            <a:r>
              <a:rPr lang="en-US" sz="2000" b="1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FT</a:t>
            </a:r>
            <a:r>
              <a:rPr lang="en-US" sz="20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000" b="0" i="0" u="none" strike="noStrike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has the largest success rate.</a:t>
            </a:r>
          </a:p>
        </p:txBody>
      </p:sp>
      <p:pic>
        <p:nvPicPr>
          <p:cNvPr id="7" name="Picture 6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91956BC1-0DC4-3234-1C29-BFF2E4756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12550"/>
            <a:ext cx="5312752" cy="1980000"/>
          </a:xfrm>
          <a:prstGeom prst="rect">
            <a:avLst/>
          </a:prstGeom>
        </p:spPr>
      </p:pic>
      <p:pic>
        <p:nvPicPr>
          <p:cNvPr id="8" name="Picture 7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5D613F58-93DF-76A1-AC91-8FFB7CEF4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12" y="3913491"/>
            <a:ext cx="5398267" cy="1980000"/>
          </a:xfrm>
          <a:prstGeom prst="rect">
            <a:avLst/>
          </a:prstGeom>
        </p:spPr>
      </p:pic>
      <p:pic>
        <p:nvPicPr>
          <p:cNvPr id="9" name="Picture 8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301C6ECF-B51F-8CBA-F965-93CF094DF5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0162" y="3958940"/>
            <a:ext cx="5384077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8179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 useBgFill="1">
        <p:nvSpPr>
          <p:cNvPr id="68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BF283C-E7D4-23D6-F5B5-9370D7ED3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6942391" cy="4149724"/>
          </a:xfrm>
        </p:spPr>
        <p:txBody>
          <a:bodyPr anchor="ctr">
            <a:normAutofit/>
          </a:bodyPr>
          <a:lstStyle/>
          <a:p>
            <a:pPr algn="ctr"/>
            <a:r>
              <a:rPr lang="en-GB" sz="6000" dirty="0"/>
              <a:t>Predictive Analysis</a:t>
            </a:r>
            <a:br>
              <a:rPr lang="en-GB" sz="6000" dirty="0"/>
            </a:br>
            <a:r>
              <a:rPr lang="en-GB" sz="6000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48797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Classification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2F36A-2FD6-911A-E8C8-49F4F3204114}"/>
              </a:ext>
            </a:extLst>
          </p:cNvPr>
          <p:cNvSpPr txBox="1"/>
          <p:nvPr/>
        </p:nvSpPr>
        <p:spPr>
          <a:xfrm>
            <a:off x="770011" y="1690688"/>
            <a:ext cx="3256892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fontAlgn="ctr">
              <a:buFont typeface="Wingdings" pitchFamily="2" charset="2"/>
              <a:buChar char="q"/>
            </a:pPr>
            <a:r>
              <a:rPr lang="en-US" sz="2000" b="1" dirty="0">
                <a:solidFill>
                  <a:schemeClr val="tx2"/>
                </a:solidFill>
              </a:rPr>
              <a:t>Decision Tree model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has the highest classification accuracy</a:t>
            </a:r>
          </a:p>
          <a:p>
            <a:pPr marL="342900" indent="-342900" fontAlgn="ctr">
              <a:buFont typeface="Wingdings" pitchFamily="2" charset="2"/>
              <a:buChar char="q"/>
            </a:pPr>
            <a:endParaRPr lang="en-US" sz="2000" dirty="0">
              <a:solidFill>
                <a:schemeClr val="tx2"/>
              </a:solidFill>
            </a:endParaRPr>
          </a:p>
          <a:p>
            <a:pPr marL="342900" indent="-342900" fontAlgn="ctr">
              <a:buFont typeface="Wingdings" pitchFamily="2" charset="2"/>
              <a:buChar char="q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training accuracy 0.86 and </a:t>
            </a:r>
            <a:r>
              <a:rPr lang="en-US" sz="2000" b="1" dirty="0">
                <a:solidFill>
                  <a:schemeClr val="tx2"/>
                </a:solidFill>
              </a:rPr>
              <a:t>testing accuracy 0. 0.94</a:t>
            </a:r>
          </a:p>
          <a:p>
            <a:pPr marL="342900" indent="-342900" fontAlgn="ctr">
              <a:buFont typeface="Wingdings" pitchFamily="2" charset="2"/>
              <a:buChar char="q"/>
            </a:pPr>
            <a:endParaRPr lang="en-US" sz="2000" dirty="0">
              <a:solidFill>
                <a:schemeClr val="tx2"/>
              </a:solidFill>
            </a:endParaRPr>
          </a:p>
          <a:p>
            <a:pPr marL="342900" indent="-342900" fontAlgn="ctr">
              <a:buFont typeface="Wingdings" pitchFamily="2" charset="2"/>
              <a:buChar char="q"/>
            </a:pPr>
            <a:r>
              <a:rPr lang="en-US" dirty="0">
                <a:solidFill>
                  <a:schemeClr val="tx2"/>
                </a:solidFill>
              </a:rPr>
              <a:t>Parameter: {'criterion': ‘entropy', '</a:t>
            </a:r>
            <a:r>
              <a:rPr lang="en-US" dirty="0" err="1">
                <a:solidFill>
                  <a:schemeClr val="tx2"/>
                </a:solidFill>
              </a:rPr>
              <a:t>max_depth</a:t>
            </a:r>
            <a:r>
              <a:rPr lang="en-US" dirty="0">
                <a:solidFill>
                  <a:schemeClr val="tx2"/>
                </a:solidFill>
              </a:rPr>
              <a:t>’: 10, '</a:t>
            </a:r>
            <a:r>
              <a:rPr lang="en-US" dirty="0" err="1">
                <a:solidFill>
                  <a:schemeClr val="tx2"/>
                </a:solidFill>
              </a:rPr>
              <a:t>max_features</a:t>
            </a:r>
            <a:r>
              <a:rPr lang="en-US" dirty="0">
                <a:solidFill>
                  <a:schemeClr val="tx2"/>
                </a:solidFill>
              </a:rPr>
              <a:t>': ‘sqrt', '</a:t>
            </a:r>
            <a:r>
              <a:rPr lang="en-US" dirty="0" err="1">
                <a:solidFill>
                  <a:schemeClr val="tx2"/>
                </a:solidFill>
              </a:rPr>
              <a:t>min_samples_leaf</a:t>
            </a:r>
            <a:r>
              <a:rPr lang="en-US" dirty="0">
                <a:solidFill>
                  <a:schemeClr val="tx2"/>
                </a:solidFill>
              </a:rPr>
              <a:t>’: 4, '</a:t>
            </a:r>
            <a:r>
              <a:rPr lang="en-US" dirty="0" err="1">
                <a:solidFill>
                  <a:schemeClr val="tx2"/>
                </a:solidFill>
              </a:rPr>
              <a:t>min_samples_split</a:t>
            </a:r>
            <a:r>
              <a:rPr lang="en-US" dirty="0">
                <a:solidFill>
                  <a:schemeClr val="tx2"/>
                </a:solidFill>
              </a:rPr>
              <a:t>’: 5, 'splitter': 'random'}</a:t>
            </a:r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2C07D46-E94D-018F-C47D-CEBF453D9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5421" y="1536868"/>
            <a:ext cx="7049861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9848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Confusion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66405-ADBD-6390-C823-6A9FBB49C042}"/>
              </a:ext>
            </a:extLst>
          </p:cNvPr>
          <p:cNvSpPr txBox="1"/>
          <p:nvPr/>
        </p:nvSpPr>
        <p:spPr>
          <a:xfrm>
            <a:off x="1108428" y="2742548"/>
            <a:ext cx="326967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" panose="02000000000000000000" pitchFamily="2" charset="0"/>
              </a:rPr>
              <a:t>Decision Tree model can distinguish between the different classes. 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>
              <a:solidFill>
                <a:schemeClr val="tx2"/>
              </a:solidFill>
              <a:latin typeface="Roboto" panose="02000000000000000000" pitchFamily="2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" panose="02000000000000000000" pitchFamily="2" charset="0"/>
              </a:rPr>
              <a:t>The major problem is </a:t>
            </a:r>
            <a:r>
              <a:rPr lang="en-US" sz="2000" b="1" dirty="0">
                <a:solidFill>
                  <a:schemeClr val="tx2"/>
                </a:solidFill>
                <a:latin typeface="Roboto" panose="02000000000000000000" pitchFamily="2" charset="0"/>
              </a:rPr>
              <a:t>F</a:t>
            </a:r>
            <a:r>
              <a:rPr lang="en-US" sz="2000" b="1" i="0" dirty="0">
                <a:solidFill>
                  <a:schemeClr val="tx2"/>
                </a:solidFill>
                <a:effectLst/>
                <a:latin typeface="Roboto" panose="02000000000000000000" pitchFamily="2" charset="0"/>
              </a:rPr>
              <a:t>alse </a:t>
            </a:r>
            <a:r>
              <a:rPr lang="en-US" sz="2000" b="1" dirty="0">
                <a:solidFill>
                  <a:schemeClr val="tx2"/>
                </a:solidFill>
                <a:latin typeface="Roboto" panose="02000000000000000000" pitchFamily="2" charset="0"/>
              </a:rPr>
              <a:t>P</a:t>
            </a:r>
            <a:r>
              <a:rPr lang="en-US" sz="2000" b="1" i="0" dirty="0">
                <a:solidFill>
                  <a:schemeClr val="tx2"/>
                </a:solidFill>
                <a:effectLst/>
                <a:latin typeface="Roboto" panose="02000000000000000000" pitchFamily="2" charset="0"/>
              </a:rPr>
              <a:t>ositives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Roboto" panose="02000000000000000000" pitchFamily="2" charset="0"/>
              </a:rPr>
              <a:t>.</a:t>
            </a:r>
            <a:endParaRPr lang="en-CN" sz="2000" dirty="0">
              <a:solidFill>
                <a:schemeClr val="tx2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66D05F6-A5D5-9311-B211-4B4E534C3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0168" y="1663861"/>
            <a:ext cx="5469489" cy="4674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39243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6DB7BB47-82F1-1288-2295-49FD39084D1D}"/>
              </a:ext>
            </a:extLst>
          </p:cNvPr>
          <p:cNvSpPr txBox="1">
            <a:spLocks/>
          </p:cNvSpPr>
          <p:nvPr/>
        </p:nvSpPr>
        <p:spPr>
          <a:xfrm>
            <a:off x="928631" y="1778072"/>
            <a:ext cx="93576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The dataset comprises </a:t>
            </a: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90 rows 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and </a:t>
            </a: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83 columns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. Through an 80/20 split, we allocated 72 rows for training and 18 for testing purposes.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Employing </a:t>
            </a:r>
            <a:r>
              <a:rPr lang="en-GB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GridSearchCV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, we trained four models, all exhibiting optimal performance on the test dataset.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From these models, our top choice for predicting rocket landing outcomes is the </a:t>
            </a: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Decision Tree model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However, utilising the decision tree may introduce concerns regarding </a:t>
            </a: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false positives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, potentially impacting our accuracy in estimating future bids for rocket launches.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3642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 Challenges in Model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F0B3B4-0976-3929-4D4F-D1D910DEACF8}"/>
              </a:ext>
            </a:extLst>
          </p:cNvPr>
          <p:cNvSpPr txBox="1"/>
          <p:nvPr/>
        </p:nvSpPr>
        <p:spPr>
          <a:xfrm>
            <a:off x="659174" y="1610369"/>
            <a:ext cx="434852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fontAlgn="ctr">
              <a:buFont typeface="Wingdings" pitchFamily="2" charset="2"/>
              <a:buChar char="q"/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dataset comprises 90 rows but contains 83 columns.</a:t>
            </a:r>
          </a:p>
          <a:p>
            <a:pPr fontAlgn="ctr"/>
            <a:endParaRPr lang="en-GB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fontAlgn="ctr">
              <a:buFont typeface="Wingdings" pitchFamily="2" charset="2"/>
              <a:buChar char="q"/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With an 80/20 split, our training set consists of only 72 records for training.</a:t>
            </a:r>
          </a:p>
          <a:p>
            <a:pPr fontAlgn="ctr"/>
            <a:endParaRPr lang="en-GB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fontAlgn="ctr">
              <a:buFont typeface="Wingdings" pitchFamily="2" charset="2"/>
              <a:buChar char="q"/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imbalance of </a:t>
            </a:r>
            <a:r>
              <a:rPr lang="en-GB" sz="2000" b="1" dirty="0">
                <a:solidFill>
                  <a:srgbClr val="0070C0"/>
                </a:solidFill>
              </a:rPr>
              <a:t>more features than samples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raises concerns about </a:t>
            </a:r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overfitting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during model training.</a:t>
            </a:r>
          </a:p>
          <a:p>
            <a:pPr fontAlgn="ctr"/>
            <a:endParaRPr lang="en-GB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fontAlgn="ctr">
              <a:buFont typeface="Wingdings" pitchFamily="2" charset="2"/>
              <a:buChar char="q"/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Additionally,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only have 18 test samples. Too few to find out problems.</a:t>
            </a:r>
            <a:endParaRPr lang="en-GB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A8C8BA-13BA-F223-94A5-ABD3F6022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774" y="1770644"/>
            <a:ext cx="5606130" cy="408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758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 Challenges in Model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F0B3B4-0976-3929-4D4F-D1D910DEACF8}"/>
              </a:ext>
            </a:extLst>
          </p:cNvPr>
          <p:cNvSpPr txBox="1"/>
          <p:nvPr/>
        </p:nvSpPr>
        <p:spPr>
          <a:xfrm>
            <a:off x="659174" y="1610369"/>
            <a:ext cx="434852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fontAlgn="ctr">
              <a:buFont typeface="Wingdings" pitchFamily="2" charset="2"/>
              <a:buChar char="q"/>
            </a:pPr>
            <a:r>
              <a:rPr lang="en-GB" sz="2000" dirty="0">
                <a:solidFill>
                  <a:srgbClr val="0070C0"/>
                </a:solidFill>
              </a:rPr>
              <a:t>How to handle this issue?</a:t>
            </a:r>
          </a:p>
          <a:p>
            <a:pPr marL="342900" indent="-342900" fontAlgn="ctr">
              <a:buFont typeface="Wingdings" pitchFamily="2" charset="2"/>
              <a:buChar char="q"/>
            </a:pPr>
            <a:endParaRPr lang="en-GB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fontAlgn="ctr">
              <a:buFont typeface="Wingdings" pitchFamily="2" charset="2"/>
              <a:buChar char="q"/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Obtain additional data, apply regularization, or employ dimension reduction techniques.</a:t>
            </a:r>
          </a:p>
          <a:p>
            <a:pPr fontAlgn="ctr"/>
            <a:endParaRPr lang="en-GB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fontAlgn="ctr">
              <a:buFont typeface="Wingdings" pitchFamily="2" charset="2"/>
              <a:buChar char="q"/>
            </a:pP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 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removing irrelevant columns based on identified </a:t>
            </a: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correlations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during EDA.</a:t>
            </a:r>
          </a:p>
          <a:p>
            <a:pPr fontAlgn="ctr"/>
            <a:endParaRPr lang="en-GB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fontAlgn="ctr">
              <a:buFont typeface="Wingdings" pitchFamily="2" charset="2"/>
              <a:buChar char="q"/>
            </a:pP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Experiment with </a:t>
            </a: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PCA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reduce dimensions efficiently.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A8C8BA-13BA-F223-94A5-ABD3F6022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774" y="1770644"/>
            <a:ext cx="5606130" cy="408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9959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sz="3000" dirty="0"/>
              <a:t>Appendix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825625"/>
            <a:ext cx="70687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CEC0B9C-AE41-9269-625D-6FBDFC2568EE}"/>
              </a:ext>
            </a:extLst>
          </p:cNvPr>
          <p:cNvSpPr txBox="1">
            <a:spLocks/>
          </p:cNvSpPr>
          <p:nvPr/>
        </p:nvSpPr>
        <p:spPr>
          <a:xfrm>
            <a:off x="770011" y="167423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/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Share Links: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2"/>
              </a:rPr>
              <a:t>This Assignment GitHub Repository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IBM Data Science Professional Certificate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/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Other Reference Links: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  <a:hlinkClick r:id="rId4"/>
              </a:rPr>
              <a:t>Test accuracy higher than training. How to interpret?</a:t>
            </a:r>
            <a:endParaRPr lang="en-US" sz="24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  <a:hlinkClick r:id="rId5"/>
              </a:rPr>
              <a:t>More features than observations</a:t>
            </a:r>
            <a:endParaRPr lang="en-US" sz="24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9192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 useBgFill="1">
        <p:nvSpPr>
          <p:cNvPr id="68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BF283C-E7D4-23D6-F5B5-9370D7ED3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6942391" cy="4149724"/>
          </a:xfrm>
        </p:spPr>
        <p:txBody>
          <a:bodyPr anchor="ctr">
            <a:normAutofit/>
          </a:bodyPr>
          <a:lstStyle/>
          <a:p>
            <a:pPr algn="ctr"/>
            <a:r>
              <a:rPr lang="en-GB" sz="6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51830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 useBgFill="1">
        <p:nvSpPr>
          <p:cNvPr id="68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BF283C-E7D4-23D6-F5B5-9370D7ED3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6942391" cy="4149724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dirty="0"/>
              <a:t>METHODOLOGY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208815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19C41-A8F5-5353-F083-00B578426F57}"/>
              </a:ext>
            </a:extLst>
          </p:cNvPr>
          <p:cNvSpPr txBox="1">
            <a:spLocks/>
          </p:cNvSpPr>
          <p:nvPr/>
        </p:nvSpPr>
        <p:spPr>
          <a:xfrm>
            <a:off x="770011" y="1362269"/>
            <a:ext cx="10104817" cy="4516018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0000" dirty="0">
                <a:solidFill>
                  <a:schemeClr val="tx1"/>
                </a:solidFill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0000" dirty="0">
                <a:solidFill>
                  <a:schemeClr val="bg1">
                    <a:lumMod val="50000"/>
                  </a:schemeClr>
                </a:solidFill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0000" dirty="0">
                <a:solidFill>
                  <a:schemeClr val="bg1">
                    <a:lumMod val="50000"/>
                  </a:schemeClr>
                </a:solidFill>
              </a:rPr>
              <a:t>Web Scraping (Wikipedia)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0000" dirty="0">
                <a:solidFill>
                  <a:schemeClr val="tx1"/>
                </a:solidFill>
              </a:rPr>
              <a:t>Perform data wrangling: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0000" dirty="0">
                <a:solidFill>
                  <a:schemeClr val="bg1">
                    <a:lumMod val="50000"/>
                  </a:schemeClr>
                </a:solidFill>
              </a:rPr>
              <a:t>Generate landing Class from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0000" dirty="0">
                <a:solidFill>
                  <a:schemeClr val="tx1"/>
                </a:solidFill>
              </a:rPr>
              <a:t>Perform exploratory data analysis (EDA) using visualization and SQL.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0000" dirty="0">
                <a:solidFill>
                  <a:schemeClr val="tx1"/>
                </a:solidFill>
              </a:rPr>
              <a:t>Perform interactive visual analytics using Folium and </a:t>
            </a:r>
            <a:r>
              <a:rPr lang="en-US" sz="10000" dirty="0" err="1">
                <a:solidFill>
                  <a:schemeClr val="tx1"/>
                </a:solidFill>
              </a:rPr>
              <a:t>Plotly</a:t>
            </a:r>
            <a:r>
              <a:rPr lang="en-US" sz="10000" dirty="0">
                <a:solidFill>
                  <a:schemeClr val="tx1"/>
                </a:solidFill>
              </a:rPr>
              <a:t> Dash.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0000" dirty="0">
                <a:solidFill>
                  <a:schemeClr val="tx1"/>
                </a:solidFill>
              </a:rPr>
              <a:t>Perform predictive analysis using classification models.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0000" dirty="0">
                <a:solidFill>
                  <a:schemeClr val="bg1">
                    <a:lumMod val="50000"/>
                  </a:schemeClr>
                </a:solidFill>
              </a:rPr>
              <a:t>Using </a:t>
            </a:r>
            <a:r>
              <a:rPr lang="en-US" sz="10000" dirty="0" err="1">
                <a:solidFill>
                  <a:schemeClr val="bg1">
                    <a:lumMod val="50000"/>
                  </a:schemeClr>
                </a:solidFill>
              </a:rPr>
              <a:t>GridSearchCV</a:t>
            </a:r>
            <a:r>
              <a:rPr lang="en-US" sz="10000" dirty="0">
                <a:solidFill>
                  <a:schemeClr val="bg1">
                    <a:lumMod val="50000"/>
                  </a:schemeClr>
                </a:solidFill>
              </a:rPr>
              <a:t> to find best fit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798704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Data Collection</a:t>
            </a:r>
          </a:p>
        </p:txBody>
      </p:sp>
      <p:sp>
        <p:nvSpPr>
          <p:cNvPr id="5" name="Rounded Rectangle 28">
            <a:extLst>
              <a:ext uri="{FF2B5EF4-FFF2-40B4-BE49-F238E27FC236}">
                <a16:creationId xmlns:a16="http://schemas.microsoft.com/office/drawing/2014/main" id="{D9D4DE03-1664-8DFB-7AA3-A9665C13A8A7}"/>
              </a:ext>
            </a:extLst>
          </p:cNvPr>
          <p:cNvSpPr/>
          <p:nvPr/>
        </p:nvSpPr>
        <p:spPr>
          <a:xfrm>
            <a:off x="1197708" y="1690688"/>
            <a:ext cx="4532811" cy="44202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6" name="Rounded Rectangle 1">
            <a:extLst>
              <a:ext uri="{FF2B5EF4-FFF2-40B4-BE49-F238E27FC236}">
                <a16:creationId xmlns:a16="http://schemas.microsoft.com/office/drawing/2014/main" id="{5BFBC8FE-D79A-7E55-92BC-B2EAC489328B}"/>
              </a:ext>
            </a:extLst>
          </p:cNvPr>
          <p:cNvSpPr/>
          <p:nvPr/>
        </p:nvSpPr>
        <p:spPr>
          <a:xfrm>
            <a:off x="2193425" y="2776350"/>
            <a:ext cx="2679011" cy="738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SpaceX REST API</a:t>
            </a:r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812AF571-D612-80B6-7331-2179FA645C30}"/>
              </a:ext>
            </a:extLst>
          </p:cNvPr>
          <p:cNvSpPr/>
          <p:nvPr/>
        </p:nvSpPr>
        <p:spPr>
          <a:xfrm>
            <a:off x="2193425" y="3839479"/>
            <a:ext cx="2679011" cy="738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JSON</a:t>
            </a:r>
          </a:p>
        </p:txBody>
      </p:sp>
      <p:sp>
        <p:nvSpPr>
          <p:cNvPr id="8" name="Rounded Rectangle 3">
            <a:extLst>
              <a:ext uri="{FF2B5EF4-FFF2-40B4-BE49-F238E27FC236}">
                <a16:creationId xmlns:a16="http://schemas.microsoft.com/office/drawing/2014/main" id="{CD065635-5D10-27EF-1DD0-8FA6F406B405}"/>
              </a:ext>
            </a:extLst>
          </p:cNvPr>
          <p:cNvSpPr/>
          <p:nvPr/>
        </p:nvSpPr>
        <p:spPr>
          <a:xfrm>
            <a:off x="2193425" y="4910633"/>
            <a:ext cx="2679011" cy="738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DataFrame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FAA584D-909D-080E-249C-6B0F1B195A07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3532931" y="4577480"/>
            <a:ext cx="0" cy="3331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247C203-E22E-F3B8-2389-A94D3B91A0B0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532931" y="3514351"/>
            <a:ext cx="0" cy="3251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E43B400-0DC2-0B27-BB7B-3A6F99C11B06}"/>
              </a:ext>
            </a:extLst>
          </p:cNvPr>
          <p:cNvSpPr txBox="1"/>
          <p:nvPr/>
        </p:nvSpPr>
        <p:spPr>
          <a:xfrm>
            <a:off x="2714660" y="1902717"/>
            <a:ext cx="1636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REST API</a:t>
            </a:r>
          </a:p>
        </p:txBody>
      </p:sp>
      <p:sp>
        <p:nvSpPr>
          <p:cNvPr id="18" name="Rounded Rectangle 29">
            <a:extLst>
              <a:ext uri="{FF2B5EF4-FFF2-40B4-BE49-F238E27FC236}">
                <a16:creationId xmlns:a16="http://schemas.microsoft.com/office/drawing/2014/main" id="{0B635E15-0B07-4F72-702B-CEC9707D3062}"/>
              </a:ext>
            </a:extLst>
          </p:cNvPr>
          <p:cNvSpPr/>
          <p:nvPr/>
        </p:nvSpPr>
        <p:spPr>
          <a:xfrm>
            <a:off x="6605122" y="1685108"/>
            <a:ext cx="4532811" cy="4420287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" name="Rounded Rectangle 23">
            <a:extLst>
              <a:ext uri="{FF2B5EF4-FFF2-40B4-BE49-F238E27FC236}">
                <a16:creationId xmlns:a16="http://schemas.microsoft.com/office/drawing/2014/main" id="{A3297B4A-13A7-CA49-EB3F-B3C709AA23AD}"/>
              </a:ext>
            </a:extLst>
          </p:cNvPr>
          <p:cNvSpPr/>
          <p:nvPr/>
        </p:nvSpPr>
        <p:spPr>
          <a:xfrm>
            <a:off x="7532022" y="2770770"/>
            <a:ext cx="2679011" cy="7380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Wikipedia Page</a:t>
            </a:r>
          </a:p>
        </p:txBody>
      </p:sp>
      <p:sp>
        <p:nvSpPr>
          <p:cNvPr id="20" name="Rounded Rectangle 24">
            <a:extLst>
              <a:ext uri="{FF2B5EF4-FFF2-40B4-BE49-F238E27FC236}">
                <a16:creationId xmlns:a16="http://schemas.microsoft.com/office/drawing/2014/main" id="{FD2DC10D-C43E-2804-D438-E4E653A40720}"/>
              </a:ext>
            </a:extLst>
          </p:cNvPr>
          <p:cNvSpPr/>
          <p:nvPr/>
        </p:nvSpPr>
        <p:spPr>
          <a:xfrm>
            <a:off x="7532022" y="3833899"/>
            <a:ext cx="2679011" cy="7380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HTML</a:t>
            </a:r>
          </a:p>
        </p:txBody>
      </p:sp>
      <p:sp>
        <p:nvSpPr>
          <p:cNvPr id="21" name="Rounded Rectangle 25">
            <a:extLst>
              <a:ext uri="{FF2B5EF4-FFF2-40B4-BE49-F238E27FC236}">
                <a16:creationId xmlns:a16="http://schemas.microsoft.com/office/drawing/2014/main" id="{87D1F365-2B94-7D8D-2E80-38AE5E3FEECC}"/>
              </a:ext>
            </a:extLst>
          </p:cNvPr>
          <p:cNvSpPr/>
          <p:nvPr/>
        </p:nvSpPr>
        <p:spPr>
          <a:xfrm>
            <a:off x="7532022" y="4905053"/>
            <a:ext cx="2679011" cy="7380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DataFrame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9529238-C672-C688-BA7A-294CAE99A38C}"/>
              </a:ext>
            </a:extLst>
          </p:cNvPr>
          <p:cNvCxnSpPr>
            <a:cxnSpLocks/>
            <a:stCxn id="20" idx="2"/>
            <a:endCxn id="21" idx="0"/>
          </p:cNvCxnSpPr>
          <p:nvPr/>
        </p:nvCxnSpPr>
        <p:spPr>
          <a:xfrm>
            <a:off x="8871528" y="4571900"/>
            <a:ext cx="0" cy="3331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63336FD-CF00-46EA-D718-067508D1BD5F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8871528" y="3508771"/>
            <a:ext cx="0" cy="325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5179C05-90A6-9A7D-42E1-BB6C022E6994}"/>
              </a:ext>
            </a:extLst>
          </p:cNvPr>
          <p:cNvSpPr txBox="1"/>
          <p:nvPr/>
        </p:nvSpPr>
        <p:spPr>
          <a:xfrm>
            <a:off x="7639939" y="1897136"/>
            <a:ext cx="2463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Web Scraping</a:t>
            </a:r>
          </a:p>
        </p:txBody>
      </p:sp>
    </p:spTree>
    <p:extLst>
      <p:ext uri="{BB962C8B-B14F-4D97-AF65-F5344CB8AC3E}">
        <p14:creationId xmlns:p14="http://schemas.microsoft.com/office/powerpoint/2010/main" val="1558406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Data Collection – SpaceX API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EAABDAA0-6CDC-32C3-160D-7233CB9BCF91}"/>
              </a:ext>
            </a:extLst>
          </p:cNvPr>
          <p:cNvSpPr txBox="1">
            <a:spLocks/>
          </p:cNvSpPr>
          <p:nvPr/>
        </p:nvSpPr>
        <p:spPr>
          <a:xfrm>
            <a:off x="5421664" y="1792288"/>
            <a:ext cx="6049395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2BEAB74-579F-5E3C-3EA4-C5F942339D6D}"/>
              </a:ext>
            </a:extLst>
          </p:cNvPr>
          <p:cNvSpPr txBox="1">
            <a:spLocks/>
          </p:cNvSpPr>
          <p:nvPr/>
        </p:nvSpPr>
        <p:spPr>
          <a:xfrm>
            <a:off x="838200" y="1799648"/>
            <a:ext cx="4501129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1"/>
                </a:solidFill>
              </a:rPr>
              <a:t>SpaceX API repository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https://github.com/r-spacex/SpaceX-API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1"/>
                </a:solidFill>
              </a:rPr>
              <a:t>Main Endpoint</a:t>
            </a:r>
            <a:r>
              <a:rPr lang="en-US" dirty="0"/>
              <a:t> </a:t>
            </a:r>
            <a:r>
              <a:rPr lang="en-US" sz="1900" dirty="0">
                <a:solidFill>
                  <a:schemeClr val="bg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https://api.spacexdata.com/v4/launches/past</a:t>
            </a:r>
            <a:endParaRPr lang="en-US" sz="19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2"/>
                </a:solidFill>
              </a:rPr>
              <a:t>My Notebook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900" dirty="0">
                <a:solidFill>
                  <a:schemeClr val="bg2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https://github.com/FotiouK/SpaceX_Data_Science/blob/main/1-jupyter-labs-spacex-data-collection-api.ipynb</a:t>
            </a:r>
            <a:endParaRPr lang="en-US" sz="1900" dirty="0">
              <a:solidFill>
                <a:schemeClr val="bg2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12" name="Rounded Rectangle 1">
            <a:extLst>
              <a:ext uri="{FF2B5EF4-FFF2-40B4-BE49-F238E27FC236}">
                <a16:creationId xmlns:a16="http://schemas.microsoft.com/office/drawing/2014/main" id="{AFAEACDC-72C5-AB95-C2F6-7A03292AA74C}"/>
              </a:ext>
            </a:extLst>
          </p:cNvPr>
          <p:cNvSpPr/>
          <p:nvPr/>
        </p:nvSpPr>
        <p:spPr>
          <a:xfrm>
            <a:off x="5633527" y="2350502"/>
            <a:ext cx="1176792" cy="738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dirty="0"/>
              <a:t>SpaceX REST API</a:t>
            </a:r>
          </a:p>
        </p:txBody>
      </p:sp>
      <p:sp>
        <p:nvSpPr>
          <p:cNvPr id="13" name="Rounded Rectangle 6">
            <a:extLst>
              <a:ext uri="{FF2B5EF4-FFF2-40B4-BE49-F238E27FC236}">
                <a16:creationId xmlns:a16="http://schemas.microsoft.com/office/drawing/2014/main" id="{88048F38-52E9-AAB3-7DF5-42AC698213DE}"/>
              </a:ext>
            </a:extLst>
          </p:cNvPr>
          <p:cNvSpPr/>
          <p:nvPr/>
        </p:nvSpPr>
        <p:spPr>
          <a:xfrm>
            <a:off x="5633527" y="3413631"/>
            <a:ext cx="1176792" cy="738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dirty="0"/>
              <a:t>JSON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E462B0E3-5749-6342-A85F-F44BDFCED015}"/>
              </a:ext>
            </a:extLst>
          </p:cNvPr>
          <p:cNvSpPr/>
          <p:nvPr/>
        </p:nvSpPr>
        <p:spPr>
          <a:xfrm>
            <a:off x="5633527" y="4484785"/>
            <a:ext cx="1176792" cy="738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dirty="0"/>
              <a:t>DataFrame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35F8EDD-55B9-C3CE-9B89-AEA06EB14927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6221923" y="4151632"/>
            <a:ext cx="0" cy="3331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C545C91-D01E-38BA-0BD1-B94199F569BE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6221923" y="3088503"/>
            <a:ext cx="0" cy="3251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73D601F-528A-439B-C515-15FF655431CA}"/>
              </a:ext>
            </a:extLst>
          </p:cNvPr>
          <p:cNvSpPr txBox="1"/>
          <p:nvPr/>
        </p:nvSpPr>
        <p:spPr>
          <a:xfrm>
            <a:off x="6930749" y="1905261"/>
            <a:ext cx="45011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E5C07B"/>
                </a:solidFill>
                <a:effectLst/>
                <a:latin typeface="Fira Code" pitchFamily="49" charset="0"/>
              </a:rPr>
              <a:t>requests</a:t>
            </a:r>
            <a:endParaRPr lang="en-US" sz="12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2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E5C07B"/>
                </a:solidFill>
                <a:effectLst/>
                <a:latin typeface="Fira Code" pitchFamily="49" charset="0"/>
              </a:rPr>
              <a:t>pandas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C678DD"/>
                </a:solidFill>
                <a:effectLst/>
                <a:latin typeface="Fira Code" pitchFamily="49" charset="0"/>
              </a:rPr>
              <a:t>as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E5C07B"/>
                </a:solidFill>
                <a:effectLst/>
                <a:latin typeface="Fira Code" pitchFamily="49" charset="0"/>
              </a:rPr>
              <a:t>pd</a:t>
            </a:r>
            <a:endParaRPr lang="en-US" sz="12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b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</a:br>
            <a:r>
              <a:rPr lang="en-US" sz="12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spacex_url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98C379"/>
                </a:solidFill>
                <a:effectLst/>
                <a:latin typeface="Fira Code" pitchFamily="49" charset="0"/>
              </a:rPr>
              <a:t>"https://</a:t>
            </a:r>
            <a:r>
              <a:rPr lang="en-US" sz="1200" b="0" dirty="0" err="1">
                <a:solidFill>
                  <a:srgbClr val="98C379"/>
                </a:solidFill>
                <a:effectLst/>
                <a:latin typeface="Fira Code" pitchFamily="49" charset="0"/>
              </a:rPr>
              <a:t>api.spacexdata.com</a:t>
            </a:r>
            <a:r>
              <a:rPr lang="en-US" sz="1200" b="0" dirty="0">
                <a:solidFill>
                  <a:srgbClr val="98C379"/>
                </a:solidFill>
                <a:effectLst/>
                <a:latin typeface="Fira Code" pitchFamily="49" charset="0"/>
              </a:rPr>
              <a:t>/v4/launches/past"</a:t>
            </a:r>
            <a:b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</a:br>
            <a:r>
              <a:rPr lang="en-US" sz="1200" b="0" dirty="0">
                <a:solidFill>
                  <a:srgbClr val="E06C75"/>
                </a:solidFill>
                <a:effectLst/>
                <a:latin typeface="Fira Code" pitchFamily="49" charset="0"/>
              </a:rPr>
              <a:t>response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requests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200" b="0" dirty="0" err="1">
                <a:solidFill>
                  <a:srgbClr val="61AFEF"/>
                </a:solidFill>
                <a:effectLst/>
                <a:latin typeface="Fira Code" pitchFamily="49" charset="0"/>
              </a:rPr>
              <a:t>get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2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spacex_url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  <a:b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</a:br>
            <a:r>
              <a:rPr lang="en-US" sz="1200" b="0" dirty="0">
                <a:solidFill>
                  <a:srgbClr val="E06C75"/>
                </a:solidFill>
                <a:effectLst/>
                <a:latin typeface="Fira Code" pitchFamily="49" charset="0"/>
              </a:rPr>
              <a:t>data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pd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200" b="0" dirty="0" err="1">
                <a:solidFill>
                  <a:srgbClr val="61AFEF"/>
                </a:solidFill>
                <a:effectLst/>
                <a:latin typeface="Fira Code" pitchFamily="49" charset="0"/>
              </a:rPr>
              <a:t>json_normalize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2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response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200" b="0" dirty="0" err="1">
                <a:solidFill>
                  <a:srgbClr val="61AFEF"/>
                </a:solidFill>
                <a:effectLst/>
                <a:latin typeface="Fira Code" pitchFamily="49" charset="0"/>
              </a:rPr>
              <a:t>json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())</a:t>
            </a:r>
          </a:p>
        </p:txBody>
      </p:sp>
      <p:pic>
        <p:nvPicPr>
          <p:cNvPr id="25" name="Picture 2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96531C-829C-4B4E-DADA-369193522F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2654" y="3404515"/>
            <a:ext cx="4430778" cy="244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61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Data Collection – Web Scraping </a:t>
            </a:r>
          </a:p>
        </p:txBody>
      </p:sp>
      <p:sp>
        <p:nvSpPr>
          <p:cNvPr id="5" name="Rounded Rectangle 14">
            <a:extLst>
              <a:ext uri="{FF2B5EF4-FFF2-40B4-BE49-F238E27FC236}">
                <a16:creationId xmlns:a16="http://schemas.microsoft.com/office/drawing/2014/main" id="{F52AC884-51FC-C1B5-7556-DE63118206B1}"/>
              </a:ext>
            </a:extLst>
          </p:cNvPr>
          <p:cNvSpPr/>
          <p:nvPr/>
        </p:nvSpPr>
        <p:spPr>
          <a:xfrm>
            <a:off x="5533730" y="2350502"/>
            <a:ext cx="1176792" cy="7380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dirty="0"/>
              <a:t>Wikipedia Page</a:t>
            </a:r>
          </a:p>
        </p:txBody>
      </p:sp>
      <p:sp>
        <p:nvSpPr>
          <p:cNvPr id="6" name="Rounded Rectangle 15">
            <a:extLst>
              <a:ext uri="{FF2B5EF4-FFF2-40B4-BE49-F238E27FC236}">
                <a16:creationId xmlns:a16="http://schemas.microsoft.com/office/drawing/2014/main" id="{24AD62A3-5A3D-4B22-DF9B-73788C8BF0AB}"/>
              </a:ext>
            </a:extLst>
          </p:cNvPr>
          <p:cNvSpPr/>
          <p:nvPr/>
        </p:nvSpPr>
        <p:spPr>
          <a:xfrm>
            <a:off x="5533730" y="3413631"/>
            <a:ext cx="1176792" cy="7380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dirty="0"/>
              <a:t>HTML</a:t>
            </a:r>
          </a:p>
        </p:txBody>
      </p:sp>
      <p:sp>
        <p:nvSpPr>
          <p:cNvPr id="7" name="Rounded Rectangle 16">
            <a:extLst>
              <a:ext uri="{FF2B5EF4-FFF2-40B4-BE49-F238E27FC236}">
                <a16:creationId xmlns:a16="http://schemas.microsoft.com/office/drawing/2014/main" id="{F558BDD3-5BF9-20B5-8360-2AF01DB7BB9A}"/>
              </a:ext>
            </a:extLst>
          </p:cNvPr>
          <p:cNvSpPr/>
          <p:nvPr/>
        </p:nvSpPr>
        <p:spPr>
          <a:xfrm>
            <a:off x="5533730" y="4484785"/>
            <a:ext cx="1176792" cy="7380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dirty="0"/>
              <a:t>DataFrame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8B6A6D7-8988-08E1-BCAD-659EA700020C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6122126" y="4151632"/>
            <a:ext cx="0" cy="3331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9D057A5-FC83-BC2F-5524-2130619235C6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6122126" y="3088503"/>
            <a:ext cx="0" cy="325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1BA70B1A-6B1F-776D-3B75-02F9EA0B23E7}"/>
              </a:ext>
            </a:extLst>
          </p:cNvPr>
          <p:cNvSpPr txBox="1">
            <a:spLocks/>
          </p:cNvSpPr>
          <p:nvPr/>
        </p:nvSpPr>
        <p:spPr>
          <a:xfrm>
            <a:off x="5321867" y="1792288"/>
            <a:ext cx="6049395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4BCB52F-0622-6675-0B75-02071871C97D}"/>
              </a:ext>
            </a:extLst>
          </p:cNvPr>
          <p:cNvSpPr txBox="1">
            <a:spLocks/>
          </p:cNvSpPr>
          <p:nvPr/>
        </p:nvSpPr>
        <p:spPr>
          <a:xfrm>
            <a:off x="738403" y="1799648"/>
            <a:ext cx="4501129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2"/>
                </a:solidFill>
              </a:rPr>
              <a:t>Wikipedia Falcon Page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https://en.wikipedia.org/wiki/List_of_Falcon_9_and_Falcon_Heavy_launches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2"/>
                </a:solidFill>
              </a:rPr>
              <a:t>My Notebook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https://github.com/FotiouK/SpaceX_Data_Science/blob/main/2-jupyter-labs-webscraping.ipynb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F4BB3F-1760-FB00-FB01-332112868E38}"/>
              </a:ext>
            </a:extLst>
          </p:cNvPr>
          <p:cNvSpPr txBox="1"/>
          <p:nvPr/>
        </p:nvSpPr>
        <p:spPr>
          <a:xfrm>
            <a:off x="6850521" y="1878510"/>
            <a:ext cx="438074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E5C07B"/>
                </a:solidFill>
                <a:effectLst/>
                <a:latin typeface="Fira Code" pitchFamily="49" charset="0"/>
              </a:rPr>
              <a:t>requests</a:t>
            </a:r>
            <a:endParaRPr lang="en-US" sz="12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200" b="0" dirty="0">
                <a:solidFill>
                  <a:srgbClr val="C678DD"/>
                </a:solidFill>
                <a:effectLst/>
                <a:latin typeface="Fira Code" pitchFamily="49" charset="0"/>
              </a:rPr>
              <a:t>from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E5C07B"/>
                </a:solidFill>
                <a:effectLst/>
                <a:latin typeface="Fira Code" pitchFamily="49" charset="0"/>
              </a:rPr>
              <a:t>bs4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BeautifulSoup</a:t>
            </a:r>
            <a:b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</a:br>
            <a:r>
              <a:rPr lang="en-US" sz="12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98C379"/>
                </a:solidFill>
                <a:effectLst/>
                <a:latin typeface="Fira Code" pitchFamily="49" charset="0"/>
              </a:rPr>
              <a:t>'https://</a:t>
            </a:r>
            <a:r>
              <a:rPr lang="en-US" sz="1200" b="0" dirty="0" err="1">
                <a:solidFill>
                  <a:srgbClr val="98C379"/>
                </a:solidFill>
                <a:effectLst/>
                <a:latin typeface="Fira Code" pitchFamily="49" charset="0"/>
              </a:rPr>
              <a:t>en.wikipedia.org</a:t>
            </a:r>
            <a:r>
              <a:rPr lang="en-US" sz="1200" b="0" dirty="0">
                <a:solidFill>
                  <a:srgbClr val="98C379"/>
                </a:solidFill>
                <a:effectLst/>
                <a:latin typeface="Fira Code" pitchFamily="49" charset="0"/>
              </a:rPr>
              <a:t>/wiki/List_of_Falcon_9_and_Falcon_Heavy_launches'</a:t>
            </a:r>
            <a:endParaRPr lang="en-US" sz="12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200" b="0" dirty="0">
                <a:solidFill>
                  <a:srgbClr val="E06C75"/>
                </a:solidFill>
                <a:effectLst/>
                <a:latin typeface="Fira Code" pitchFamily="49" charset="0"/>
              </a:rPr>
              <a:t>response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requests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200" b="0" dirty="0" err="1">
                <a:solidFill>
                  <a:srgbClr val="61AFEF"/>
                </a:solidFill>
                <a:effectLst/>
                <a:latin typeface="Fira Code" pitchFamily="49" charset="0"/>
              </a:rPr>
              <a:t>get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2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  <a:p>
            <a:r>
              <a:rPr lang="en-US" sz="12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html_data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response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2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text</a:t>
            </a:r>
            <a:endParaRPr lang="en-US" sz="12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200" b="0" dirty="0">
                <a:solidFill>
                  <a:srgbClr val="E06C75"/>
                </a:solidFill>
                <a:effectLst/>
                <a:latin typeface="Fira Code" pitchFamily="49" charset="0"/>
              </a:rPr>
              <a:t>soup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2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BeautifulSoup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2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html_data</a:t>
            </a:r>
            <a:r>
              <a:rPr lang="en-US" sz="12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</p:txBody>
      </p:sp>
      <p:pic>
        <p:nvPicPr>
          <p:cNvPr id="19" name="Picture 1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51C140A-4D35-40EC-A8E4-74D435790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2385" y="3462171"/>
            <a:ext cx="4282285" cy="244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95323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SLIDE_TEMPLATE_skill_networ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IBM Plex Sans SemiBold"/>
        <a:ea typeface=""/>
        <a:cs typeface=""/>
      </a:majorFont>
      <a:minorFont>
        <a:latin typeface="IBM Plex Sans T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BM final PPT template.pptx" id="{F28CB670-EDE3-4FD8-A231-7FA031A67C03}" vid="{06644C38-457B-4174-9AD6-1A9A0DF3941C}"/>
    </a:ext>
  </a:extLst>
</a:theme>
</file>

<file path=ppt/theme/theme2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1" ma:contentTypeDescription="Create a new document." ma:contentTypeScope="" ma:versionID="4bc1015ece1c23b1ef2f55a62f11494f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efbf6837a43ed91190e40f849f23a13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terms/"/>
    <ds:schemaRef ds:uri="f80a141d-92ca-4d3d-9308-f7e7b1d44ce8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155be751-a274-42e8-93fb-f39d3b9bccc8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87AE8FE-83F0-42D0-BB5E-14AD3FB1DE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55be751-a274-42e8-93fb-f39d3b9bccc8"/>
    <ds:schemaRef ds:uri="f80a141d-92ca-4d3d-9308-f7e7b1d44c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896</TotalTime>
  <Words>1852</Words>
  <Application>Microsoft Office PowerPoint</Application>
  <PresentationFormat>Widescreen</PresentationFormat>
  <Paragraphs>356</Paragraphs>
  <Slides>49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64" baseType="lpstr">
      <vt:lpstr>Abadi</vt:lpstr>
      <vt:lpstr>-apple-system</vt:lpstr>
      <vt:lpstr>Arial</vt:lpstr>
      <vt:lpstr>Calibri</vt:lpstr>
      <vt:lpstr>Fira Code</vt:lpstr>
      <vt:lpstr>Helv</vt:lpstr>
      <vt:lpstr>IBM Plex Mono SemiBold</vt:lpstr>
      <vt:lpstr>IBM Plex Mono Text</vt:lpstr>
      <vt:lpstr>IBM Plex Sans Text</vt:lpstr>
      <vt:lpstr>Roboto</vt:lpstr>
      <vt:lpstr>Söhne</vt:lpstr>
      <vt:lpstr>Tw Cen MT</vt:lpstr>
      <vt:lpstr>Wingdings</vt:lpstr>
      <vt:lpstr>SLIDE_TEMPLATE_skill_network</vt:lpstr>
      <vt:lpstr>Circuit</vt:lpstr>
      <vt:lpstr>Rocketing Ahead:  Leveraging Data Science in the New Space Age</vt:lpstr>
      <vt:lpstr>OUTLINE</vt:lpstr>
      <vt:lpstr>EXECUTIVE SUMMARY</vt:lpstr>
      <vt:lpstr>INTRODUCTION</vt:lpstr>
      <vt:lpstr>METHODOLOGY</vt:lpstr>
      <vt:lpstr>METHODOLOGY</vt:lpstr>
      <vt:lpstr>Data Collection</vt:lpstr>
      <vt:lpstr>Data Collection – SpaceX API</vt:lpstr>
      <vt:lpstr>Data Collection – Web Scraping </vt:lpstr>
      <vt:lpstr>Data Wrangling</vt:lpstr>
      <vt:lpstr>EDA with Data Visualisation</vt:lpstr>
      <vt:lpstr>EDA with SQL</vt:lpstr>
      <vt:lpstr>Interactive Map with Folium</vt:lpstr>
      <vt:lpstr>Build Dashboard with Plotly Dash</vt:lpstr>
      <vt:lpstr>Predictive Analysis(Classification) </vt:lpstr>
      <vt:lpstr>RESULTS</vt:lpstr>
      <vt:lpstr>Insight Drawn  from EDA</vt:lpstr>
      <vt:lpstr>Flight Number VS Launch Site</vt:lpstr>
      <vt:lpstr>Payload VS Launch Site</vt:lpstr>
      <vt:lpstr>Success Rate VS Orbit Type</vt:lpstr>
      <vt:lpstr>Flight Number VS Orbit Type</vt:lpstr>
      <vt:lpstr>Payload VS Orbit Type</vt:lpstr>
      <vt:lpstr>Launch Success Yearly Trend</vt:lpstr>
      <vt:lpstr>All Launch Site Names</vt:lpstr>
      <vt:lpstr>Launch Sites Names Begin with CAA</vt:lpstr>
      <vt:lpstr>Total Payload Mass</vt:lpstr>
      <vt:lpstr>Average Payload Mass carried by F9V1.1</vt:lpstr>
      <vt:lpstr>First Saucerful Ground Pad Landing</vt:lpstr>
      <vt:lpstr>Successful Drone Ship Landing with Payload between 4000 and 6000</vt:lpstr>
      <vt:lpstr>Total Number of Successful and Failure Mission Outcomes</vt:lpstr>
      <vt:lpstr>Boosters That Carried Maximum Payload</vt:lpstr>
      <vt:lpstr>2015 Launch Records</vt:lpstr>
      <vt:lpstr>Rank Landing Outcomes Between 2010-06-04 and 2017-03-20</vt:lpstr>
      <vt:lpstr>Launch Sites Proximity Analysis</vt:lpstr>
      <vt:lpstr>Locations of Launch Sites on Maps</vt:lpstr>
      <vt:lpstr>Display Launch Outcome by Color</vt:lpstr>
      <vt:lpstr>Display Launch Outcome by Color</vt:lpstr>
      <vt:lpstr>Build Dashboard with Plotly Dash</vt:lpstr>
      <vt:lpstr>Total Success Launches for All Sites</vt:lpstr>
      <vt:lpstr>Success Ratio for KSC LC-39A</vt:lpstr>
      <vt:lpstr>Correlation Between Payload and Success</vt:lpstr>
      <vt:lpstr>Predictive Analysis Classification</vt:lpstr>
      <vt:lpstr>Classification Accuracy</vt:lpstr>
      <vt:lpstr>Confusion Matrix</vt:lpstr>
      <vt:lpstr>Conclusions</vt:lpstr>
      <vt:lpstr> Challenges in Model Training</vt:lpstr>
      <vt:lpstr> Challenges in Model Training</vt:lpstr>
      <vt:lpstr>Appendix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TRENDS</dc:title>
  <dc:creator>Kyriakos Fotiou</dc:creator>
  <cp:lastModifiedBy>Kyriakos Fotiou</cp:lastModifiedBy>
  <cp:revision>28</cp:revision>
  <dcterms:created xsi:type="dcterms:W3CDTF">2020-10-28T18:29:43Z</dcterms:created>
  <dcterms:modified xsi:type="dcterms:W3CDTF">2023-11-15T23:25:47Z</dcterms:modified>
</cp:coreProperties>
</file>